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handoutMasterIdLst>
    <p:handoutMasterId r:id="rId4"/>
  </p:handoutMasterIdLst>
  <p:sldIdLst>
    <p:sldId id="256" r:id="rId2"/>
  </p:sldIdLst>
  <p:sldSz cx="10439400" cy="136794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09">
          <p15:clr>
            <a:srgbClr val="747775"/>
          </p15:clr>
        </p15:guide>
        <p15:guide id="2" pos="3288">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32" y="-4936"/>
      </p:cViewPr>
      <p:guideLst>
        <p:guide orient="horz" pos="4309"/>
        <p:guide pos="3288"/>
      </p:guideLst>
    </p:cSldViewPr>
  </p:slideViewPr>
  <p:notesTextViewPr>
    <p:cViewPr>
      <p:scale>
        <a:sx n="1" d="1"/>
        <a:sy n="1" d="1"/>
      </p:scale>
      <p:origin x="0" y="0"/>
    </p:cViewPr>
  </p:notesTextViewPr>
  <p:notesViewPr>
    <p:cSldViewPr snapToGrid="0">
      <p:cViewPr>
        <p:scale>
          <a:sx n="74" d="100"/>
          <a:sy n="74" d="100"/>
        </p:scale>
        <p:origin x="220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020430-5337-09E6-8E98-39033FB9D605}"/>
              </a:ext>
            </a:extLst>
          </p:cNvPr>
          <p:cNvSpPr>
            <a:spLocks noGrp="1"/>
          </p:cNvSpPr>
          <p:nvPr>
            <p:ph type="hdr" sz="quarter"/>
          </p:nvPr>
        </p:nvSpPr>
        <p:spPr>
          <a:xfrm>
            <a:off x="0" y="0"/>
            <a:ext cx="2971800" cy="713984"/>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F373016D-7AA0-FD5D-A0D4-1565B2D05A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CB485-B81F-4A66-B7FB-017F4195E69A}" type="datetimeFigureOut">
              <a:rPr lang="fr-FR" smtClean="0"/>
              <a:t>16/03/2024</a:t>
            </a:fld>
            <a:endParaRPr lang="fr-FR" dirty="0"/>
          </a:p>
        </p:txBody>
      </p:sp>
      <p:sp>
        <p:nvSpPr>
          <p:cNvPr id="4" name="Espace réservé du pied de page 3">
            <a:extLst>
              <a:ext uri="{FF2B5EF4-FFF2-40B4-BE49-F238E27FC236}">
                <a16:creationId xmlns:a16="http://schemas.microsoft.com/office/drawing/2014/main" id="{D434961D-2E03-3BFC-C207-BBEF77C86048}"/>
              </a:ext>
            </a:extLst>
          </p:cNvPr>
          <p:cNvSpPr>
            <a:spLocks noGrp="1"/>
          </p:cNvSpPr>
          <p:nvPr>
            <p:ph type="ftr" sz="quarter" idx="2"/>
          </p:nvPr>
        </p:nvSpPr>
        <p:spPr>
          <a:xfrm>
            <a:off x="40710" y="8685212"/>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F0EA8759-D40F-8186-093B-C143EC6B35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686E4-F643-4E2A-BE4E-6D19A934B9B6}" type="slidenum">
              <a:rPr lang="fr-FR" smtClean="0"/>
              <a:t>‹N°›</a:t>
            </a:fld>
            <a:endParaRPr lang="fr-FR"/>
          </a:p>
        </p:txBody>
      </p:sp>
      <p:pic>
        <p:nvPicPr>
          <p:cNvPr id="7" name="Image 6">
            <a:extLst>
              <a:ext uri="{FF2B5EF4-FFF2-40B4-BE49-F238E27FC236}">
                <a16:creationId xmlns:a16="http://schemas.microsoft.com/office/drawing/2014/main" id="{084A3D36-B801-2394-37E5-A040F52BC24A}"/>
              </a:ext>
            </a:extLst>
          </p:cNvPr>
          <p:cNvPicPr>
            <a:picLocks noChangeAspect="1"/>
          </p:cNvPicPr>
          <p:nvPr/>
        </p:nvPicPr>
        <p:blipFill>
          <a:blip r:embed="rId2"/>
          <a:stretch>
            <a:fillRect/>
          </a:stretch>
        </p:blipFill>
        <p:spPr>
          <a:xfrm>
            <a:off x="0" y="0"/>
            <a:ext cx="1795221" cy="1270165"/>
          </a:xfrm>
          <a:prstGeom prst="rect">
            <a:avLst/>
          </a:prstGeom>
        </p:spPr>
      </p:pic>
    </p:spTree>
    <p:extLst>
      <p:ext uri="{BB962C8B-B14F-4D97-AF65-F5344CB8AC3E}">
        <p14:creationId xmlns:p14="http://schemas.microsoft.com/office/powerpoint/2010/main" val="55607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20847" y="685800"/>
            <a:ext cx="261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20900" y="685800"/>
            <a:ext cx="2616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fif"/></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Image 2" descr="Une image contenant texte, Police, logo, Graphique&#10;&#10;Description générée automatiquement">
            <a:extLst>
              <a:ext uri="{FF2B5EF4-FFF2-40B4-BE49-F238E27FC236}">
                <a16:creationId xmlns:a16="http://schemas.microsoft.com/office/drawing/2014/main" id="{4A3E23C6-2E03-1FB9-9581-DE5A35E2029F}"/>
              </a:ext>
            </a:extLst>
          </p:cNvPr>
          <p:cNvPicPr>
            <a:picLocks noChangeAspect="1"/>
          </p:cNvPicPr>
          <p:nvPr userDrawn="1"/>
        </p:nvPicPr>
        <p:blipFill rotWithShape="1">
          <a:blip r:embed="rId3"/>
          <a:srcRect l="33374" t="18821" r="21720"/>
          <a:stretch/>
        </p:blipFill>
        <p:spPr>
          <a:xfrm>
            <a:off x="290946" y="244738"/>
            <a:ext cx="1311496" cy="1677453"/>
          </a:xfrm>
          <a:prstGeom prst="rect">
            <a:avLst/>
          </a:prstGeom>
        </p:spPr>
      </p:pic>
      <p:pic>
        <p:nvPicPr>
          <p:cNvPr id="14" name="Image 13" descr="Une image contenant logo, Police, Graphique, cercle&#10;&#10;Description générée automatiquement">
            <a:extLst>
              <a:ext uri="{FF2B5EF4-FFF2-40B4-BE49-F238E27FC236}">
                <a16:creationId xmlns:a16="http://schemas.microsoft.com/office/drawing/2014/main" id="{9EE4B2D8-73EA-DC43-6186-7C68EAFB69B7}"/>
              </a:ext>
            </a:extLst>
          </p:cNvPr>
          <p:cNvPicPr>
            <a:picLocks noChangeAspect="1"/>
          </p:cNvPicPr>
          <p:nvPr userDrawn="1"/>
        </p:nvPicPr>
        <p:blipFill>
          <a:blip r:embed="rId4"/>
          <a:stretch>
            <a:fillRect/>
          </a:stretch>
        </p:blipFill>
        <p:spPr>
          <a:xfrm>
            <a:off x="7907274" y="271829"/>
            <a:ext cx="412485" cy="412485"/>
          </a:xfrm>
          <a:prstGeom prst="rect">
            <a:avLst/>
          </a:prstGeom>
        </p:spPr>
      </p:pic>
      <p:pic>
        <p:nvPicPr>
          <p:cNvPr id="16" name="Image 15" descr="Une image contenant texte, affiche, Police, graphisme&#10;&#10;Description générée automatiquement">
            <a:extLst>
              <a:ext uri="{FF2B5EF4-FFF2-40B4-BE49-F238E27FC236}">
                <a16:creationId xmlns:a16="http://schemas.microsoft.com/office/drawing/2014/main" id="{C22ABD11-91EC-9E63-3CDA-25BCFE33348B}"/>
              </a:ext>
            </a:extLst>
          </p:cNvPr>
          <p:cNvPicPr>
            <a:picLocks noChangeAspect="1"/>
          </p:cNvPicPr>
          <p:nvPr userDrawn="1"/>
        </p:nvPicPr>
        <p:blipFill>
          <a:blip r:embed="rId5"/>
          <a:stretch>
            <a:fillRect/>
          </a:stretch>
        </p:blipFill>
        <p:spPr>
          <a:xfrm>
            <a:off x="8496594" y="271829"/>
            <a:ext cx="672712" cy="412485"/>
          </a:xfrm>
          <a:prstGeom prst="rect">
            <a:avLst/>
          </a:prstGeom>
        </p:spPr>
      </p:pic>
      <p:pic>
        <p:nvPicPr>
          <p:cNvPr id="18" name="Image 17" descr="Une image contenant texte, logo, Police, Graphique&#10;&#10;Description générée automatiquement">
            <a:extLst>
              <a:ext uri="{FF2B5EF4-FFF2-40B4-BE49-F238E27FC236}">
                <a16:creationId xmlns:a16="http://schemas.microsoft.com/office/drawing/2014/main" id="{61CB335D-AF17-2B36-C5C8-4AC24C2D154B}"/>
              </a:ext>
            </a:extLst>
          </p:cNvPr>
          <p:cNvPicPr>
            <a:picLocks noChangeAspect="1"/>
          </p:cNvPicPr>
          <p:nvPr userDrawn="1"/>
        </p:nvPicPr>
        <p:blipFill>
          <a:blip r:embed="rId6"/>
          <a:stretch>
            <a:fillRect/>
          </a:stretch>
        </p:blipFill>
        <p:spPr>
          <a:xfrm>
            <a:off x="9346141" y="271830"/>
            <a:ext cx="672709" cy="417788"/>
          </a:xfrm>
          <a:prstGeom prst="rect">
            <a:avLst/>
          </a:prstGeom>
        </p:spPr>
      </p:pic>
      <p:cxnSp>
        <p:nvCxnSpPr>
          <p:cNvPr id="21" name="Connecteur droit 20">
            <a:extLst>
              <a:ext uri="{FF2B5EF4-FFF2-40B4-BE49-F238E27FC236}">
                <a16:creationId xmlns:a16="http://schemas.microsoft.com/office/drawing/2014/main" id="{B4213AC5-5E78-CAD9-02DD-EBDFF002976E}"/>
              </a:ext>
            </a:extLst>
          </p:cNvPr>
          <p:cNvCxnSpPr/>
          <p:nvPr userDrawn="1"/>
        </p:nvCxnSpPr>
        <p:spPr>
          <a:xfrm>
            <a:off x="329045" y="1922191"/>
            <a:ext cx="9781309" cy="0"/>
          </a:xfrm>
          <a:prstGeom prst="line">
            <a:avLst/>
          </a:prstGeom>
          <a:ln w="38100">
            <a:solidFill>
              <a:srgbClr val="00197F"/>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958AE69-3A77-48C9-9D1D-9DB63CDB110B}"/>
              </a:ext>
            </a:extLst>
          </p:cNvPr>
          <p:cNvCxnSpPr>
            <a:cxnSpLocks/>
          </p:cNvCxnSpPr>
          <p:nvPr userDrawn="1"/>
        </p:nvCxnSpPr>
        <p:spPr>
          <a:xfrm>
            <a:off x="329045" y="12454177"/>
            <a:ext cx="9736432" cy="0"/>
          </a:xfrm>
          <a:prstGeom prst="line">
            <a:avLst/>
          </a:prstGeom>
          <a:ln w="38100">
            <a:solidFill>
              <a:srgbClr val="00197F"/>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2401F6F-59A7-1CAE-5A08-C19B59EC875F}"/>
              </a:ext>
            </a:extLst>
          </p:cNvPr>
          <p:cNvCxnSpPr>
            <a:cxnSpLocks/>
          </p:cNvCxnSpPr>
          <p:nvPr userDrawn="1"/>
        </p:nvCxnSpPr>
        <p:spPr>
          <a:xfrm>
            <a:off x="421483" y="12556132"/>
            <a:ext cx="0" cy="903243"/>
          </a:xfrm>
          <a:prstGeom prst="line">
            <a:avLst/>
          </a:prstGeom>
          <a:ln w="165100">
            <a:solidFill>
              <a:srgbClr val="00197F"/>
            </a:solidFill>
          </a:ln>
        </p:spPr>
        <p:style>
          <a:lnRef idx="1">
            <a:schemeClr val="accent1"/>
          </a:lnRef>
          <a:fillRef idx="0">
            <a:schemeClr val="accent1"/>
          </a:fillRef>
          <a:effectRef idx="0">
            <a:schemeClr val="accent1"/>
          </a:effectRef>
          <a:fontRef idx="minor">
            <a:schemeClr val="tx1"/>
          </a:fontRef>
        </p:style>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8255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adresse.mail@mail.com"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mailto:marie.amelie.masselin@univ-poitiers.fr" TargetMode="External"/><Relationship Id="rId5" Type="http://schemas.openxmlformats.org/officeDocument/2006/relationships/image" Target="../media/image5.emf"/><Relationship Id="rId10" Type="http://schemas.openxmlformats.org/officeDocument/2006/relationships/hyperlink" Target="https://www.euraxess.fr/" TargetMode="External"/><Relationship Id="rId4" Type="http://schemas.openxmlformats.org/officeDocument/2006/relationships/hyperlink" Target="mailto:adel.benselama@isae-ensma.fr"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405006" y="237232"/>
            <a:ext cx="6489314" cy="1694191"/>
          </a:xfrm>
          <a:prstGeom prst="rect">
            <a:avLst/>
          </a:prstGeom>
          <a:noFill/>
          <a:ln>
            <a:noFill/>
          </a:ln>
        </p:spPr>
        <p:txBody>
          <a:bodyPr spcFirstLastPara="1" wrap="square" lIns="91425" tIns="91425" rIns="91425" bIns="91425" anchor="t" anchorCtr="0">
            <a:noAutofit/>
          </a:bodyPr>
          <a:lstStyle/>
          <a:p>
            <a:pPr lvl="0" algn="ctr"/>
            <a:r>
              <a:rPr lang="en-US" sz="2500" b="1" dirty="0" smtClean="0">
                <a:solidFill>
                  <a:srgbClr val="00197F"/>
                </a:solidFill>
              </a:rPr>
              <a:t>Ph.D. thesis in modeling two-phase flows using efficient multi-scale phase change closure methods: contact line effect</a:t>
            </a:r>
          </a:p>
          <a:p>
            <a:pPr lvl="0" algn="ctr"/>
            <a:r>
              <a:rPr lang="fr" sz="1600" dirty="0" smtClean="0">
                <a:solidFill>
                  <a:srgbClr val="00197F"/>
                </a:solidFill>
              </a:rPr>
              <a:t>Ph.D. position supported by INTREE Graduate School</a:t>
            </a:r>
          </a:p>
        </p:txBody>
      </p:sp>
      <p:sp>
        <p:nvSpPr>
          <p:cNvPr id="57" name="Google Shape;57;p13"/>
          <p:cNvSpPr/>
          <p:nvPr/>
        </p:nvSpPr>
        <p:spPr>
          <a:xfrm>
            <a:off x="266056" y="4346574"/>
            <a:ext cx="4862666" cy="283234"/>
          </a:xfrm>
          <a:prstGeom prst="rect">
            <a:avLst/>
          </a:prstGeom>
          <a:solidFill>
            <a:srgbClr val="00197F"/>
          </a:solidFill>
          <a:ln w="9525" cap="flat" cmpd="sng">
            <a:solidFill>
              <a:srgbClr val="0019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700" b="1" dirty="0" smtClean="0">
                <a:solidFill>
                  <a:schemeClr val="bg1"/>
                </a:solidFill>
              </a:rPr>
              <a:t>GENERAL CONTEXT</a:t>
            </a:r>
            <a:endParaRPr sz="1700" b="1" dirty="0">
              <a:solidFill>
                <a:schemeClr val="bg1"/>
              </a:solidFill>
            </a:endParaRPr>
          </a:p>
        </p:txBody>
      </p:sp>
      <p:sp>
        <p:nvSpPr>
          <p:cNvPr id="59" name="Google Shape;59;p13"/>
          <p:cNvSpPr/>
          <p:nvPr/>
        </p:nvSpPr>
        <p:spPr>
          <a:xfrm>
            <a:off x="266056" y="10882481"/>
            <a:ext cx="9897761" cy="283800"/>
          </a:xfrm>
          <a:prstGeom prst="rect">
            <a:avLst/>
          </a:prstGeom>
          <a:solidFill>
            <a:srgbClr val="00197F"/>
          </a:solidFill>
          <a:ln w="9525" cap="flat" cmpd="sng">
            <a:solidFill>
              <a:srgbClr val="0019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700" b="1" dirty="0" err="1" smtClean="0">
                <a:solidFill>
                  <a:schemeClr val="bg1"/>
                </a:solidFill>
              </a:rPr>
              <a:t>Skills</a:t>
            </a:r>
            <a:r>
              <a:rPr lang="fr-FR" sz="1700" b="1" dirty="0" smtClean="0">
                <a:solidFill>
                  <a:schemeClr val="bg1"/>
                </a:solidFill>
              </a:rPr>
              <a:t> </a:t>
            </a:r>
            <a:r>
              <a:rPr lang="fr-FR" sz="1700" b="1" dirty="0" err="1" smtClean="0">
                <a:solidFill>
                  <a:schemeClr val="bg1"/>
                </a:solidFill>
              </a:rPr>
              <a:t>sought</a:t>
            </a:r>
            <a:r>
              <a:rPr lang="fr-FR" sz="1700" b="1" dirty="0" smtClean="0">
                <a:solidFill>
                  <a:schemeClr val="bg1"/>
                </a:solidFill>
              </a:rPr>
              <a:t> for</a:t>
            </a:r>
            <a:endParaRPr sz="1700" dirty="0">
              <a:solidFill>
                <a:schemeClr val="bg1"/>
              </a:solidFill>
            </a:endParaRPr>
          </a:p>
        </p:txBody>
      </p:sp>
      <p:sp>
        <p:nvSpPr>
          <p:cNvPr id="64" name="Google Shape;64;p13"/>
          <p:cNvSpPr txBox="1"/>
          <p:nvPr/>
        </p:nvSpPr>
        <p:spPr>
          <a:xfrm>
            <a:off x="5408537" y="6660946"/>
            <a:ext cx="4750200" cy="2827219"/>
          </a:xfrm>
          <a:prstGeom prst="rect">
            <a:avLst/>
          </a:prstGeom>
          <a:noFill/>
          <a:ln>
            <a:noFill/>
          </a:ln>
        </p:spPr>
        <p:txBody>
          <a:bodyPr spcFirstLastPara="1" wrap="square" lIns="91425" tIns="91425" rIns="91425" bIns="91425" anchor="t" anchorCtr="0">
            <a:noAutofit/>
          </a:bodyPr>
          <a:lstStyle/>
          <a:p>
            <a:pPr algn="just"/>
            <a:r>
              <a:rPr lang="en-US" sz="1050" dirty="0">
                <a:solidFill>
                  <a:schemeClr val="dk1"/>
                </a:solidFill>
                <a:highlight>
                  <a:srgbClr val="FFFFFF"/>
                </a:highlight>
              </a:rPr>
              <a:t>Yet, many issues remain unanswered to date. First, the present model is extremely computer resources consuming. Although the model being dimension-free, performing a full three-dimensional simulation of the whole loop is at the present time out of reach, indeed. Therefore, optimized algorithms for efficient interface advection are sought for. Then, liquid film and/or vapor film dynamics close the contact line (or micro-region) is lacking in the present model, see Fig. </a:t>
            </a:r>
            <a:r>
              <a:rPr lang="en-US" sz="1050" dirty="0" smtClean="0">
                <a:solidFill>
                  <a:schemeClr val="dk1"/>
                </a:solidFill>
                <a:highlight>
                  <a:srgbClr val="FFFFFF"/>
                </a:highlight>
              </a:rPr>
              <a:t>2. </a:t>
            </a:r>
            <a:r>
              <a:rPr lang="en-US" sz="1050" dirty="0">
                <a:solidFill>
                  <a:schemeClr val="dk1"/>
                </a:solidFill>
                <a:highlight>
                  <a:srgbClr val="FFFFFF"/>
                </a:highlight>
              </a:rPr>
              <a:t>Bearing in mind that the heat transfer is largely enhanced close to this line, an appropriate representation of this phenomenon is of paramount importance and is definitely a step forward to a more realistic loop model. In addition, a more accurate scheme has to be developed in order to enhance the mass conservativeness in compressible flow context. Finally, some minor improvements have to be done in order to take into account Kelvin effect for example, i.e., the departure from saturation conditions whenever the interface is no longer </a:t>
            </a:r>
            <a:r>
              <a:rPr lang="en-US" sz="1050" dirty="0" smtClean="0">
                <a:solidFill>
                  <a:schemeClr val="dk1"/>
                </a:solidFill>
                <a:highlight>
                  <a:srgbClr val="FFFFFF"/>
                </a:highlight>
              </a:rPr>
              <a:t>planar, </a:t>
            </a:r>
            <a:r>
              <a:rPr lang="en-US" sz="1050" dirty="0">
                <a:solidFill>
                  <a:schemeClr val="dk1"/>
                </a:solidFill>
                <a:highlight>
                  <a:srgbClr val="FFFFFF"/>
                </a:highlight>
              </a:rPr>
              <a:t>the recoil pressure, etc. Test cases for validation are available from both </a:t>
            </a:r>
            <a:r>
              <a:rPr lang="en-US" sz="1050" dirty="0" err="1">
                <a:solidFill>
                  <a:schemeClr val="dk1"/>
                </a:solidFill>
                <a:highlight>
                  <a:srgbClr val="FFFFFF"/>
                </a:highlight>
              </a:rPr>
              <a:t>Pprime</a:t>
            </a:r>
            <a:r>
              <a:rPr lang="en-US" sz="1050" dirty="0">
                <a:solidFill>
                  <a:schemeClr val="dk1"/>
                </a:solidFill>
                <a:highlight>
                  <a:srgbClr val="FFFFFF"/>
                </a:highlight>
              </a:rPr>
              <a:t> Institute experimental data and literature. Using the developed tool, original loop can be designed and assessed afterward</a:t>
            </a:r>
            <a:r>
              <a:rPr lang="en-US" sz="1050" dirty="0" smtClean="0">
                <a:solidFill>
                  <a:schemeClr val="dk1"/>
                </a:solidFill>
                <a:highlight>
                  <a:srgbClr val="FFFFFF"/>
                </a:highlight>
              </a:rPr>
              <a:t>.</a:t>
            </a:r>
            <a:endParaRPr lang="fr-FR" sz="1050" dirty="0">
              <a:solidFill>
                <a:schemeClr val="dk1"/>
              </a:solidFill>
              <a:highlight>
                <a:srgbClr val="FFFFFF"/>
              </a:highlight>
            </a:endParaRPr>
          </a:p>
        </p:txBody>
      </p:sp>
      <p:sp>
        <p:nvSpPr>
          <p:cNvPr id="65" name="Google Shape;65;p13"/>
          <p:cNvSpPr txBox="1"/>
          <p:nvPr/>
        </p:nvSpPr>
        <p:spPr>
          <a:xfrm>
            <a:off x="287667" y="11191841"/>
            <a:ext cx="9822230" cy="3595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50" dirty="0" smtClean="0">
                <a:solidFill>
                  <a:schemeClr val="dk1"/>
                </a:solidFill>
                <a:highlight>
                  <a:srgbClr val="FFFFFF"/>
                </a:highlight>
              </a:rPr>
              <a:t>You </a:t>
            </a:r>
            <a:r>
              <a:rPr lang="fr-FR" sz="1050" dirty="0" err="1" smtClean="0">
                <a:solidFill>
                  <a:schemeClr val="dk1"/>
                </a:solidFill>
                <a:highlight>
                  <a:srgbClr val="FFFFFF"/>
                </a:highlight>
              </a:rPr>
              <a:t>should</a:t>
            </a:r>
            <a:r>
              <a:rPr lang="fr-FR" sz="1050" dirty="0" smtClean="0">
                <a:solidFill>
                  <a:schemeClr val="dk1"/>
                </a:solidFill>
                <a:highlight>
                  <a:srgbClr val="FFFFFF"/>
                </a:highlight>
              </a:rPr>
              <a:t> have </a:t>
            </a:r>
            <a:r>
              <a:rPr lang="fr-FR" sz="1050" dirty="0" err="1" smtClean="0">
                <a:solidFill>
                  <a:schemeClr val="dk1"/>
                </a:solidFill>
                <a:highlight>
                  <a:srgbClr val="FFFFFF"/>
                </a:highlight>
              </a:rPr>
              <a:t>earned</a:t>
            </a:r>
            <a:r>
              <a:rPr lang="fr-FR" sz="1050" dirty="0" smtClean="0">
                <a:solidFill>
                  <a:schemeClr val="dk1"/>
                </a:solidFill>
                <a:highlight>
                  <a:srgbClr val="FFFFFF"/>
                </a:highlight>
              </a:rPr>
              <a:t> excellent grades and </a:t>
            </a:r>
            <a:r>
              <a:rPr lang="fr-FR" sz="1050" dirty="0" err="1" smtClean="0">
                <a:solidFill>
                  <a:schemeClr val="dk1"/>
                </a:solidFill>
                <a:highlight>
                  <a:srgbClr val="FFFFFF"/>
                </a:highlight>
              </a:rPr>
              <a:t>hold</a:t>
            </a:r>
            <a:r>
              <a:rPr lang="fr-FR" sz="1050" dirty="0" smtClean="0">
                <a:solidFill>
                  <a:schemeClr val="dk1"/>
                </a:solidFill>
                <a:highlight>
                  <a:srgbClr val="FFFFFF"/>
                </a:highlight>
              </a:rPr>
              <a:t> a </a:t>
            </a:r>
            <a:r>
              <a:rPr lang="fr-FR" sz="1050" u="sng" dirty="0" smtClean="0">
                <a:solidFill>
                  <a:schemeClr val="dk1"/>
                </a:solidFill>
                <a:highlight>
                  <a:srgbClr val="FFFFFF"/>
                </a:highlight>
              </a:rPr>
              <a:t>Master of Engineering </a:t>
            </a:r>
            <a:r>
              <a:rPr lang="fr-FR" sz="1050" dirty="0" smtClean="0">
                <a:solidFill>
                  <a:schemeClr val="dk1"/>
                </a:solidFill>
                <a:highlight>
                  <a:srgbClr val="FFFFFF"/>
                </a:highlight>
              </a:rPr>
              <a:t>or a </a:t>
            </a:r>
            <a:r>
              <a:rPr lang="fr-FR" sz="1050" u="sng" dirty="0" smtClean="0">
                <a:solidFill>
                  <a:schemeClr val="dk1"/>
                </a:solidFill>
                <a:highlight>
                  <a:srgbClr val="FFFFFF"/>
                </a:highlight>
              </a:rPr>
              <a:t>Master of Science </a:t>
            </a:r>
            <a:r>
              <a:rPr lang="fr-FR" sz="1050" dirty="0" smtClean="0">
                <a:solidFill>
                  <a:schemeClr val="dk1"/>
                </a:solidFill>
                <a:highlight>
                  <a:srgbClr val="FFFFFF"/>
                </a:highlight>
              </a:rPr>
              <a:t>in </a:t>
            </a:r>
            <a:r>
              <a:rPr lang="fr-FR" sz="1050" dirty="0" err="1" smtClean="0">
                <a:solidFill>
                  <a:schemeClr val="dk1"/>
                </a:solidFill>
                <a:highlight>
                  <a:srgbClr val="FFFFFF"/>
                </a:highlight>
              </a:rPr>
              <a:t>Mechanics</a:t>
            </a:r>
            <a:r>
              <a:rPr lang="fr-FR" sz="1050" dirty="0" smtClean="0">
                <a:solidFill>
                  <a:schemeClr val="dk1"/>
                </a:solidFill>
                <a:highlight>
                  <a:srgbClr val="FFFFFF"/>
                </a:highlight>
              </a:rPr>
              <a:t>, </a:t>
            </a:r>
            <a:r>
              <a:rPr lang="fr-FR" sz="1050" dirty="0" err="1">
                <a:solidFill>
                  <a:schemeClr val="dk1"/>
                </a:solidFill>
                <a:highlight>
                  <a:srgbClr val="FFFFFF"/>
                </a:highlight>
              </a:rPr>
              <a:t>A</a:t>
            </a:r>
            <a:r>
              <a:rPr lang="fr-FR" sz="1050" dirty="0" err="1" smtClean="0">
                <a:solidFill>
                  <a:schemeClr val="dk1"/>
                </a:solidFill>
                <a:highlight>
                  <a:srgbClr val="FFFFFF"/>
                </a:highlight>
              </a:rPr>
              <a:t>eronautics</a:t>
            </a:r>
            <a:r>
              <a:rPr lang="fr-FR" sz="1050" dirty="0" smtClean="0">
                <a:solidFill>
                  <a:schemeClr val="dk1"/>
                </a:solidFill>
                <a:highlight>
                  <a:srgbClr val="FFFFFF"/>
                </a:highlight>
              </a:rPr>
              <a:t>, Aerospace or </a:t>
            </a:r>
            <a:r>
              <a:rPr lang="fr-FR" sz="1050" dirty="0" err="1" smtClean="0">
                <a:solidFill>
                  <a:schemeClr val="dk1"/>
                </a:solidFill>
                <a:highlight>
                  <a:srgbClr val="FFFFFF"/>
                </a:highlight>
              </a:rPr>
              <a:t>Applied</a:t>
            </a:r>
            <a:r>
              <a:rPr lang="fr-FR" sz="1050" dirty="0" smtClean="0">
                <a:solidFill>
                  <a:schemeClr val="dk1"/>
                </a:solidFill>
                <a:highlight>
                  <a:srgbClr val="FFFFFF"/>
                </a:highlight>
              </a:rPr>
              <a:t> </a:t>
            </a:r>
            <a:r>
              <a:rPr lang="fr-FR" sz="1050" dirty="0" err="1" smtClean="0">
                <a:solidFill>
                  <a:schemeClr val="dk1"/>
                </a:solidFill>
                <a:highlight>
                  <a:srgbClr val="FFFFFF"/>
                </a:highlight>
              </a:rPr>
              <a:t>Mathematics</a:t>
            </a:r>
            <a:endParaRPr lang="fr-FR" sz="1050" dirty="0" smtClean="0">
              <a:solidFill>
                <a:schemeClr val="dk1"/>
              </a:solidFill>
              <a:highlight>
                <a:srgbClr val="FFFFFF"/>
              </a:highlight>
            </a:endParaRPr>
          </a:p>
          <a:p>
            <a:pPr marL="0" lvl="0" indent="0" algn="l" rtl="0">
              <a:spcBef>
                <a:spcPts val="0"/>
              </a:spcBef>
              <a:spcAft>
                <a:spcPts val="0"/>
              </a:spcAft>
              <a:buNone/>
            </a:pPr>
            <a:endParaRPr sz="1050" dirty="0">
              <a:solidFill>
                <a:schemeClr val="dk1"/>
              </a:solidFill>
              <a:highlight>
                <a:srgbClr val="FFFFFF"/>
              </a:highlight>
            </a:endParaRPr>
          </a:p>
        </p:txBody>
      </p:sp>
      <p:sp>
        <p:nvSpPr>
          <p:cNvPr id="67" name="Google Shape;67;p13"/>
          <p:cNvSpPr txBox="1"/>
          <p:nvPr/>
        </p:nvSpPr>
        <p:spPr>
          <a:xfrm>
            <a:off x="332725" y="1994872"/>
            <a:ext cx="7561595" cy="1552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dirty="0" smtClean="0">
                <a:solidFill>
                  <a:srgbClr val="00197F"/>
                </a:solidFill>
              </a:rPr>
              <a:t>Presentation </a:t>
            </a:r>
            <a:r>
              <a:rPr lang="fr" b="1" dirty="0">
                <a:solidFill>
                  <a:srgbClr val="00197F"/>
                </a:solidFill>
              </a:rPr>
              <a:t>/ </a:t>
            </a:r>
            <a:r>
              <a:rPr lang="fr" b="1" dirty="0" smtClean="0">
                <a:solidFill>
                  <a:srgbClr val="00197F"/>
                </a:solidFill>
              </a:rPr>
              <a:t>Introduction</a:t>
            </a:r>
            <a:endParaRPr sz="1300" b="1" dirty="0"/>
          </a:p>
          <a:p>
            <a:pPr lvl="0" algn="just">
              <a:buClr>
                <a:schemeClr val="dk1"/>
              </a:buClr>
              <a:buSzPts val="1100"/>
            </a:pPr>
            <a:r>
              <a:rPr lang="en-US" sz="1300" b="1" dirty="0" err="1">
                <a:solidFill>
                  <a:schemeClr val="dk1"/>
                </a:solidFill>
                <a:highlight>
                  <a:schemeClr val="lt1"/>
                </a:highlight>
              </a:rPr>
              <a:t>Pprime</a:t>
            </a:r>
            <a:r>
              <a:rPr lang="en-US" sz="1300" b="1" dirty="0">
                <a:solidFill>
                  <a:schemeClr val="dk1"/>
                </a:solidFill>
                <a:highlight>
                  <a:schemeClr val="lt1"/>
                </a:highlight>
              </a:rPr>
              <a:t> Institute </a:t>
            </a:r>
            <a:r>
              <a:rPr lang="en-US" sz="1300" dirty="0">
                <a:solidFill>
                  <a:schemeClr val="dk1"/>
                </a:solidFill>
                <a:highlight>
                  <a:schemeClr val="lt1"/>
                </a:highlight>
              </a:rPr>
              <a:t>(P’) is </a:t>
            </a:r>
            <a:r>
              <a:rPr lang="en-US" sz="1300" dirty="0" smtClean="0">
                <a:solidFill>
                  <a:schemeClr val="dk1"/>
                </a:solidFill>
                <a:highlight>
                  <a:schemeClr val="lt1"/>
                </a:highlight>
              </a:rPr>
              <a:t>a renowned </a:t>
            </a:r>
            <a:r>
              <a:rPr lang="en-US" sz="1300" dirty="0">
                <a:solidFill>
                  <a:schemeClr val="dk1"/>
                </a:solidFill>
                <a:highlight>
                  <a:schemeClr val="lt1"/>
                </a:highlight>
              </a:rPr>
              <a:t>research laboratory specialized in the fields of Physics and Engineering Sciences. It is a </a:t>
            </a:r>
            <a:r>
              <a:rPr lang="en-US" sz="1300" dirty="0" smtClean="0">
                <a:solidFill>
                  <a:schemeClr val="dk1"/>
                </a:solidFill>
                <a:highlight>
                  <a:schemeClr val="lt1"/>
                </a:highlight>
              </a:rPr>
              <a:t>CNRS institution linked </a:t>
            </a:r>
            <a:r>
              <a:rPr lang="en-US" sz="1300" dirty="0">
                <a:solidFill>
                  <a:schemeClr val="dk1"/>
                </a:solidFill>
                <a:highlight>
                  <a:schemeClr val="lt1"/>
                </a:highlight>
              </a:rPr>
              <a:t>with the University of Poitiers (The Faculty of Fundamental and Applied </a:t>
            </a:r>
            <a:r>
              <a:rPr lang="en-US" sz="1300" dirty="0" smtClean="0">
                <a:solidFill>
                  <a:schemeClr val="dk1"/>
                </a:solidFill>
                <a:highlight>
                  <a:schemeClr val="lt1"/>
                </a:highlight>
              </a:rPr>
              <a:t>Sciences, </a:t>
            </a:r>
            <a:r>
              <a:rPr lang="en-US" sz="1300" dirty="0">
                <a:solidFill>
                  <a:schemeClr val="dk1"/>
                </a:solidFill>
                <a:highlight>
                  <a:schemeClr val="lt1"/>
                </a:highlight>
              </a:rPr>
              <a:t>ENSIP (National Higher School of Engineers of Poitiers)) and ISAE-ENSMA (National Higher School of Mechanics and </a:t>
            </a:r>
            <a:r>
              <a:rPr lang="en-US" sz="1300" dirty="0" smtClean="0">
                <a:solidFill>
                  <a:schemeClr val="dk1"/>
                </a:solidFill>
                <a:highlight>
                  <a:schemeClr val="lt1"/>
                </a:highlight>
              </a:rPr>
              <a:t>Aerospace Engineering).</a:t>
            </a:r>
          </a:p>
          <a:p>
            <a:pPr lvl="0">
              <a:buClr>
                <a:schemeClr val="dk1"/>
              </a:buClr>
              <a:buSzPts val="1100"/>
            </a:pPr>
            <a:endParaRPr sz="1200" dirty="0"/>
          </a:p>
        </p:txBody>
      </p:sp>
      <p:sp>
        <p:nvSpPr>
          <p:cNvPr id="74" name="Google Shape;74;p13"/>
          <p:cNvSpPr txBox="1"/>
          <p:nvPr/>
        </p:nvSpPr>
        <p:spPr>
          <a:xfrm>
            <a:off x="492446" y="12478774"/>
            <a:ext cx="2966680" cy="8083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100" b="1" dirty="0" smtClean="0">
                <a:solidFill>
                  <a:srgbClr val="00197F"/>
                </a:solidFill>
              </a:rPr>
              <a:t>CONTACT: </a:t>
            </a:r>
            <a:r>
              <a:rPr lang="fr" sz="1100" b="1" dirty="0" smtClean="0">
                <a:solidFill>
                  <a:srgbClr val="00197F"/>
                </a:solidFill>
              </a:rPr>
              <a:t>application should be sent to:</a:t>
            </a:r>
            <a:endParaRPr lang="fr" sz="1100" b="1" dirty="0">
              <a:solidFill>
                <a:srgbClr val="00197F"/>
              </a:solidFill>
            </a:endParaRPr>
          </a:p>
          <a:p>
            <a:pPr marL="0" lvl="0" indent="0" algn="l" rtl="0">
              <a:spcBef>
                <a:spcPts val="0"/>
              </a:spcBef>
              <a:spcAft>
                <a:spcPts val="0"/>
              </a:spcAft>
              <a:buClr>
                <a:schemeClr val="dk1"/>
              </a:buClr>
              <a:buSzPts val="1100"/>
              <a:buFont typeface="Arial"/>
              <a:buNone/>
            </a:pPr>
            <a:r>
              <a:rPr lang="fr" sz="1100" b="1" i="1" dirty="0" smtClean="0">
                <a:solidFill>
                  <a:srgbClr val="00197F"/>
                </a:solidFill>
                <a:hlinkClick r:id="rId3"/>
              </a:rPr>
              <a:t>etienne.videcoq@isae-ensma.fr</a:t>
            </a:r>
            <a:endParaRPr lang="fr" sz="1100" b="1" i="1" dirty="0">
              <a:solidFill>
                <a:srgbClr val="00197F"/>
              </a:solidFill>
            </a:endParaRPr>
          </a:p>
          <a:p>
            <a:pPr>
              <a:buClr>
                <a:schemeClr val="dk1"/>
              </a:buClr>
              <a:buSzPts val="1100"/>
            </a:pPr>
            <a:r>
              <a:rPr lang="fr-FR" sz="1100" b="1" i="1" dirty="0" smtClean="0">
                <a:solidFill>
                  <a:srgbClr val="00197F"/>
                </a:solidFill>
                <a:hlinkClick r:id="rId4"/>
              </a:rPr>
              <a:t>adel.benselama@isae-ensma.fr</a:t>
            </a:r>
            <a:endParaRPr lang="fr" sz="1100" b="1" i="1" dirty="0">
              <a:solidFill>
                <a:srgbClr val="00197F"/>
              </a:solidFill>
            </a:endParaRPr>
          </a:p>
          <a:p>
            <a:pPr>
              <a:buClr>
                <a:schemeClr val="dk1"/>
              </a:buClr>
              <a:buSzPts val="1100"/>
            </a:pPr>
            <a:endParaRPr lang="fr-FR" sz="1100" b="1" i="1" dirty="0" smtClean="0">
              <a:solidFill>
                <a:srgbClr val="00197F"/>
              </a:solidFill>
            </a:endParaRPr>
          </a:p>
        </p:txBody>
      </p:sp>
      <p:sp>
        <p:nvSpPr>
          <p:cNvPr id="3" name="ZoneTexte 2">
            <a:extLst>
              <a:ext uri="{FF2B5EF4-FFF2-40B4-BE49-F238E27FC236}">
                <a16:creationId xmlns:a16="http://schemas.microsoft.com/office/drawing/2014/main" id="{A0556D61-AA84-8D52-4DF5-71992DAE1139}"/>
              </a:ext>
            </a:extLst>
          </p:cNvPr>
          <p:cNvSpPr txBox="1"/>
          <p:nvPr/>
        </p:nvSpPr>
        <p:spPr>
          <a:xfrm>
            <a:off x="643607" y="7431727"/>
            <a:ext cx="1643544" cy="338554"/>
          </a:xfrm>
          <a:prstGeom prst="rect">
            <a:avLst/>
          </a:prstGeom>
          <a:noFill/>
        </p:spPr>
        <p:txBody>
          <a:bodyPr wrap="square" rtlCol="0">
            <a:spAutoFit/>
          </a:bodyPr>
          <a:lstStyle/>
          <a:p>
            <a:pPr algn="ctr"/>
            <a:r>
              <a:rPr lang="en-US" sz="800" i="1" dirty="0" smtClean="0">
                <a:solidFill>
                  <a:srgbClr val="00197F"/>
                </a:solidFill>
              </a:rPr>
              <a:t>Fig. 1. Sketch </a:t>
            </a:r>
            <a:r>
              <a:rPr lang="en-US" sz="800" i="1" dirty="0">
                <a:solidFill>
                  <a:srgbClr val="00197F"/>
                </a:solidFill>
              </a:rPr>
              <a:t>of a two-phase loop </a:t>
            </a:r>
            <a:r>
              <a:rPr lang="en-US" sz="800" i="1" dirty="0" err="1">
                <a:solidFill>
                  <a:srgbClr val="00197F"/>
                </a:solidFill>
              </a:rPr>
              <a:t>thermosyphon</a:t>
            </a:r>
            <a:r>
              <a:rPr lang="en-US" sz="800" i="1" dirty="0">
                <a:solidFill>
                  <a:srgbClr val="00197F"/>
                </a:solidFill>
              </a:rPr>
              <a:t> (TPLT</a:t>
            </a:r>
            <a:r>
              <a:rPr lang="en-US" sz="800" i="1" dirty="0" smtClean="0">
                <a:solidFill>
                  <a:srgbClr val="00197F"/>
                </a:solidFill>
              </a:rPr>
              <a:t>)</a:t>
            </a:r>
            <a:endParaRPr lang="en-US" sz="800" i="1" dirty="0">
              <a:solidFill>
                <a:srgbClr val="00197F"/>
              </a:solidFill>
            </a:endParaRPr>
          </a:p>
        </p:txBody>
      </p:sp>
      <p:sp>
        <p:nvSpPr>
          <p:cNvPr id="6" name="Google Shape;57;p13">
            <a:extLst>
              <a:ext uri="{FF2B5EF4-FFF2-40B4-BE49-F238E27FC236}">
                <a16:creationId xmlns:a16="http://schemas.microsoft.com/office/drawing/2014/main" id="{D010B461-E717-DDA4-BFC0-FCBC219D7529}"/>
              </a:ext>
            </a:extLst>
          </p:cNvPr>
          <p:cNvSpPr/>
          <p:nvPr/>
        </p:nvSpPr>
        <p:spPr>
          <a:xfrm>
            <a:off x="5301152" y="4340490"/>
            <a:ext cx="4862665" cy="295401"/>
          </a:xfrm>
          <a:prstGeom prst="rect">
            <a:avLst/>
          </a:prstGeom>
          <a:solidFill>
            <a:srgbClr val="00197F"/>
          </a:solidFill>
          <a:ln w="9525" cap="flat" cmpd="sng">
            <a:solidFill>
              <a:srgbClr val="0019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700" b="1" dirty="0" smtClean="0">
                <a:solidFill>
                  <a:schemeClr val="bg1"/>
                </a:solidFill>
              </a:rPr>
              <a:t>EXPECTED DEVELOPMENTS</a:t>
            </a:r>
            <a:endParaRPr sz="1700" b="1" dirty="0">
              <a:solidFill>
                <a:schemeClr val="bg1"/>
              </a:solidFill>
            </a:endParaRPr>
          </a:p>
        </p:txBody>
      </p:sp>
      <p:sp>
        <p:nvSpPr>
          <p:cNvPr id="7" name="Google Shape;64;p13">
            <a:extLst>
              <a:ext uri="{FF2B5EF4-FFF2-40B4-BE49-F238E27FC236}">
                <a16:creationId xmlns:a16="http://schemas.microsoft.com/office/drawing/2014/main" id="{D3DE61F4-628D-4685-4625-2BF78C2D91DF}"/>
              </a:ext>
            </a:extLst>
          </p:cNvPr>
          <p:cNvSpPr txBox="1"/>
          <p:nvPr/>
        </p:nvSpPr>
        <p:spPr>
          <a:xfrm>
            <a:off x="5389880" y="4704265"/>
            <a:ext cx="4720017" cy="2227672"/>
          </a:xfrm>
          <a:prstGeom prst="rect">
            <a:avLst/>
          </a:prstGeom>
          <a:noFill/>
          <a:ln>
            <a:noFill/>
          </a:ln>
        </p:spPr>
        <p:txBody>
          <a:bodyPr spcFirstLastPara="1" wrap="square" lIns="91425" tIns="91425" rIns="91425" bIns="91425" anchor="t" anchorCtr="0">
            <a:noAutofit/>
          </a:bodyPr>
          <a:lstStyle/>
          <a:p>
            <a:pPr lvl="0" algn="just"/>
            <a:r>
              <a:rPr lang="en-US" sz="1050" dirty="0">
                <a:solidFill>
                  <a:schemeClr val="dk1"/>
                </a:solidFill>
                <a:highlight>
                  <a:srgbClr val="FFFFFF"/>
                </a:highlight>
              </a:rPr>
              <a:t>For the </a:t>
            </a:r>
            <a:r>
              <a:rPr lang="en-US" sz="1050" dirty="0" smtClean="0">
                <a:solidFill>
                  <a:schemeClr val="dk1"/>
                </a:solidFill>
                <a:highlight>
                  <a:srgbClr val="FFFFFF"/>
                </a:highlight>
              </a:rPr>
              <a:t>latter work, </a:t>
            </a:r>
            <a:r>
              <a:rPr lang="en-US" sz="1050" dirty="0">
                <a:solidFill>
                  <a:schemeClr val="dk1"/>
                </a:solidFill>
                <a:highlight>
                  <a:srgbClr val="FFFFFF"/>
                </a:highlight>
              </a:rPr>
              <a:t>the moving interface is captured by the Volume-of-Fluid method and </a:t>
            </a:r>
            <a:r>
              <a:rPr lang="en-US" sz="1050" dirty="0" err="1">
                <a:solidFill>
                  <a:schemeClr val="dk1"/>
                </a:solidFill>
                <a:highlight>
                  <a:srgbClr val="FFFFFF"/>
                </a:highlight>
              </a:rPr>
              <a:t>advected</a:t>
            </a:r>
            <a:r>
              <a:rPr lang="en-US" sz="1050" dirty="0">
                <a:solidFill>
                  <a:schemeClr val="dk1"/>
                </a:solidFill>
                <a:highlight>
                  <a:srgbClr val="FFFFFF"/>
                </a:highlight>
              </a:rPr>
              <a:t> by the </a:t>
            </a:r>
            <a:r>
              <a:rPr lang="en-US" sz="1050" dirty="0" err="1">
                <a:solidFill>
                  <a:schemeClr val="dk1"/>
                </a:solidFill>
                <a:highlight>
                  <a:srgbClr val="FFFFFF"/>
                </a:highlight>
              </a:rPr>
              <a:t>isoAdvector</a:t>
            </a:r>
            <a:r>
              <a:rPr lang="en-US" sz="1050" dirty="0">
                <a:solidFill>
                  <a:schemeClr val="dk1"/>
                </a:solidFill>
                <a:highlight>
                  <a:srgbClr val="FFFFFF"/>
                </a:highlight>
              </a:rPr>
              <a:t> </a:t>
            </a:r>
            <a:r>
              <a:rPr lang="en-US" sz="1050" dirty="0" smtClean="0">
                <a:solidFill>
                  <a:schemeClr val="dk1"/>
                </a:solidFill>
                <a:highlight>
                  <a:srgbClr val="FFFFFF"/>
                </a:highlight>
              </a:rPr>
              <a:t>Algorithm. </a:t>
            </a:r>
            <a:r>
              <a:rPr lang="en-US" sz="1050" dirty="0">
                <a:solidFill>
                  <a:schemeClr val="dk1"/>
                </a:solidFill>
                <a:highlight>
                  <a:srgbClr val="FFFFFF"/>
                </a:highlight>
              </a:rPr>
              <a:t>Among the plethora of change phase models available in the literature, a hybrid model was chosen: a sub-grid model to enable the phase change close to the wall (if appropriate) in the absence of resolved interfaces, and an explicit liquid-vapor phase change model applicable at resolved liquid-vapor interfaces. The hybrid model was implemented successfully using </a:t>
            </a:r>
            <a:r>
              <a:rPr lang="en-US" sz="1050" dirty="0" err="1">
                <a:solidFill>
                  <a:schemeClr val="dk1"/>
                </a:solidFill>
                <a:highlight>
                  <a:srgbClr val="FFFFFF"/>
                </a:highlight>
              </a:rPr>
              <a:t>OpenFOAM</a:t>
            </a:r>
            <a:r>
              <a:rPr lang="en-US" sz="1050" dirty="0">
                <a:solidFill>
                  <a:schemeClr val="dk1"/>
                </a:solidFill>
                <a:highlight>
                  <a:srgbClr val="FFFFFF"/>
                </a:highlight>
              </a:rPr>
              <a:t> library and two-dimensional simulations showed that the model so-developed is able of reproducing the main flow regimes obtained experimentally, such as Taylor bubble </a:t>
            </a:r>
            <a:r>
              <a:rPr lang="en-US" sz="1050" dirty="0" smtClean="0">
                <a:solidFill>
                  <a:schemeClr val="dk1"/>
                </a:solidFill>
                <a:highlight>
                  <a:srgbClr val="FFFFFF"/>
                </a:highlight>
              </a:rPr>
              <a:t>formation and </a:t>
            </a:r>
            <a:r>
              <a:rPr lang="en-US" sz="1050" dirty="0">
                <a:solidFill>
                  <a:schemeClr val="dk1"/>
                </a:solidFill>
                <a:highlight>
                  <a:srgbClr val="FFFFFF"/>
                </a:highlight>
              </a:rPr>
              <a:t>liquid propulsion of the evaporator towards the condenser during boiling in geyser. The loop performances predicted by the model are also in fair accordance with well-documented cases.</a:t>
            </a:r>
            <a:endParaRPr sz="1050" dirty="0">
              <a:solidFill>
                <a:schemeClr val="dk1"/>
              </a:solidFill>
              <a:highlight>
                <a:srgbClr val="FFFFFF"/>
              </a:highlight>
            </a:endParaRPr>
          </a:p>
        </p:txBody>
      </p:sp>
      <p:sp>
        <p:nvSpPr>
          <p:cNvPr id="11" name="ZoneTexte 10">
            <a:extLst>
              <a:ext uri="{FF2B5EF4-FFF2-40B4-BE49-F238E27FC236}">
                <a16:creationId xmlns:a16="http://schemas.microsoft.com/office/drawing/2014/main" id="{E9CF60DF-CB8E-9CED-FBB1-B1695EBD956B}"/>
              </a:ext>
            </a:extLst>
          </p:cNvPr>
          <p:cNvSpPr txBox="1"/>
          <p:nvPr/>
        </p:nvSpPr>
        <p:spPr>
          <a:xfrm>
            <a:off x="5351780" y="10410858"/>
            <a:ext cx="4847375" cy="338554"/>
          </a:xfrm>
          <a:prstGeom prst="rect">
            <a:avLst/>
          </a:prstGeom>
          <a:noFill/>
        </p:spPr>
        <p:txBody>
          <a:bodyPr wrap="square" rtlCol="0">
            <a:spAutoFit/>
          </a:bodyPr>
          <a:lstStyle/>
          <a:p>
            <a:r>
              <a:rPr lang="fr-FR" sz="800" i="1" dirty="0" smtClean="0">
                <a:solidFill>
                  <a:srgbClr val="00197F"/>
                </a:solidFill>
              </a:rPr>
              <a:t>Fig. 2. </a:t>
            </a:r>
            <a:r>
              <a:rPr lang="en-US" sz="800" i="1" dirty="0">
                <a:solidFill>
                  <a:srgbClr val="00197F"/>
                </a:solidFill>
              </a:rPr>
              <a:t>Scales involved in bubble growth. (From left to right: bubble, liquid film and micro-region scales.)</a:t>
            </a:r>
            <a:endParaRPr lang="fr-FR" sz="800" i="1" dirty="0">
              <a:solidFill>
                <a:srgbClr val="00197F"/>
              </a:solidFill>
            </a:endParaRPr>
          </a:p>
          <a:p>
            <a:endParaRPr lang="fr-FR" sz="800" i="1" dirty="0">
              <a:solidFill>
                <a:srgbClr val="00197F"/>
              </a:solidFill>
            </a:endParaRPr>
          </a:p>
        </p:txBody>
      </p:sp>
      <p:sp>
        <p:nvSpPr>
          <p:cNvPr id="18" name="Google Shape;64;p13">
            <a:extLst>
              <a:ext uri="{FF2B5EF4-FFF2-40B4-BE49-F238E27FC236}">
                <a16:creationId xmlns:a16="http://schemas.microsoft.com/office/drawing/2014/main" id="{95BD902C-8039-BA36-7747-C5D0C06D6335}"/>
              </a:ext>
            </a:extLst>
          </p:cNvPr>
          <p:cNvSpPr txBox="1"/>
          <p:nvPr/>
        </p:nvSpPr>
        <p:spPr>
          <a:xfrm>
            <a:off x="383056" y="8023738"/>
            <a:ext cx="4538307" cy="2553874"/>
          </a:xfrm>
          <a:prstGeom prst="rect">
            <a:avLst/>
          </a:prstGeom>
          <a:noFill/>
          <a:ln>
            <a:noFill/>
          </a:ln>
        </p:spPr>
        <p:txBody>
          <a:bodyPr spcFirstLastPara="1" wrap="square" lIns="91425" tIns="91425" rIns="91425" bIns="91425" anchor="t" anchorCtr="0">
            <a:noAutofit/>
          </a:bodyPr>
          <a:lstStyle/>
          <a:p>
            <a:pPr algn="just"/>
            <a:r>
              <a:rPr lang="en-US" sz="1050" dirty="0" smtClean="0">
                <a:solidFill>
                  <a:schemeClr val="dk1"/>
                </a:solidFill>
                <a:highlight>
                  <a:srgbClr val="FFFFFF"/>
                </a:highlight>
              </a:rPr>
              <a:t>Once charged, </a:t>
            </a:r>
            <a:r>
              <a:rPr lang="en-US" sz="1050" dirty="0">
                <a:solidFill>
                  <a:schemeClr val="dk1"/>
                </a:solidFill>
                <a:highlight>
                  <a:srgbClr val="FFFFFF"/>
                </a:highlight>
              </a:rPr>
              <a:t>i.e., heated from a side called the evaporator and cooled from another called the condenser, the fluid onsets a motion due to phase change and </a:t>
            </a:r>
            <a:r>
              <a:rPr lang="en-US" sz="1050" dirty="0" smtClean="0">
                <a:solidFill>
                  <a:schemeClr val="dk1"/>
                </a:solidFill>
                <a:highlight>
                  <a:srgbClr val="FFFFFF"/>
                </a:highlight>
              </a:rPr>
              <a:t>buoyancy. </a:t>
            </a:r>
            <a:r>
              <a:rPr lang="en-US" sz="1050" dirty="0">
                <a:solidFill>
                  <a:schemeClr val="dk1"/>
                </a:solidFill>
                <a:highlight>
                  <a:srgbClr val="FFFFFF"/>
                </a:highlight>
              </a:rPr>
              <a:t>The motion insures the super-heat transfer capabilities of such a device. The main issue to address is usually how to design the device in a way that it reached its lowest thermal resistance, shortest response time, lowest noise, highest resilience to failure and largest working stability. Flexibility may also be a variable to consider. To assess such a device, modeling effort has to be made and worth noticing that robust and reliable models at the device scale are quite scarce. Nevertheless, </a:t>
            </a:r>
            <a:r>
              <a:rPr lang="en-US" sz="1050" dirty="0" err="1">
                <a:solidFill>
                  <a:schemeClr val="dk1"/>
                </a:solidFill>
                <a:highlight>
                  <a:srgbClr val="FFFFFF"/>
                </a:highlight>
              </a:rPr>
              <a:t>Pprime</a:t>
            </a:r>
            <a:r>
              <a:rPr lang="en-US" sz="1050" dirty="0">
                <a:solidFill>
                  <a:schemeClr val="dk1"/>
                </a:solidFill>
                <a:highlight>
                  <a:srgbClr val="FFFFFF"/>
                </a:highlight>
              </a:rPr>
              <a:t> Institute has put considerable efforts to develop a two-phase flow model with either mixed or separated phases. These models were able to simulate a two-phase gravity loop. This has been possible in a first step using a one-dimensional mixture </a:t>
            </a:r>
            <a:r>
              <a:rPr lang="en-US" sz="1050" dirty="0" smtClean="0">
                <a:solidFill>
                  <a:schemeClr val="dk1"/>
                </a:solidFill>
                <a:highlight>
                  <a:srgbClr val="FFFFFF"/>
                </a:highlight>
              </a:rPr>
              <a:t>model and </a:t>
            </a:r>
            <a:r>
              <a:rPr lang="en-US" sz="1050" dirty="0">
                <a:solidFill>
                  <a:schemeClr val="dk1"/>
                </a:solidFill>
                <a:highlight>
                  <a:srgbClr val="FFFFFF"/>
                </a:highlight>
              </a:rPr>
              <a:t>lastly using a three-dimensional segregated </a:t>
            </a:r>
            <a:r>
              <a:rPr lang="en-US" sz="1050" dirty="0" smtClean="0">
                <a:solidFill>
                  <a:schemeClr val="dk1"/>
                </a:solidFill>
                <a:highlight>
                  <a:srgbClr val="FFFFFF"/>
                </a:highlight>
              </a:rPr>
              <a:t>model.</a:t>
            </a:r>
            <a:endParaRPr lang="en-US" sz="1050" dirty="0">
              <a:solidFill>
                <a:schemeClr val="dk1"/>
              </a:solidFill>
              <a:highlight>
                <a:srgbClr val="FFFFFF"/>
              </a:highlight>
            </a:endParaRPr>
          </a:p>
        </p:txBody>
      </p:sp>
      <p:sp>
        <p:nvSpPr>
          <p:cNvPr id="27" name="Rectangle 26">
            <a:extLst>
              <a:ext uri="{FF2B5EF4-FFF2-40B4-BE49-F238E27FC236}">
                <a16:creationId xmlns:a16="http://schemas.microsoft.com/office/drawing/2014/main" id="{C144F0FD-4C50-0B96-6AE5-1523A5DCFA3F}"/>
              </a:ext>
            </a:extLst>
          </p:cNvPr>
          <p:cNvSpPr/>
          <p:nvPr/>
        </p:nvSpPr>
        <p:spPr>
          <a:xfrm>
            <a:off x="274225" y="4358494"/>
            <a:ext cx="4841024" cy="6417769"/>
          </a:xfrm>
          <a:prstGeom prst="rect">
            <a:avLst/>
          </a:prstGeom>
          <a:noFill/>
          <a:ln w="28575">
            <a:solidFill>
              <a:srgbClr val="001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37F8AE44-DA38-B5A7-09A8-E7E318006664}"/>
              </a:ext>
            </a:extLst>
          </p:cNvPr>
          <p:cNvSpPr/>
          <p:nvPr/>
        </p:nvSpPr>
        <p:spPr>
          <a:xfrm>
            <a:off x="5302510" y="4358494"/>
            <a:ext cx="4862665" cy="6417769"/>
          </a:xfrm>
          <a:prstGeom prst="rect">
            <a:avLst/>
          </a:prstGeom>
          <a:noFill/>
          <a:ln w="28575">
            <a:solidFill>
              <a:srgbClr val="001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Google Shape;64;p13">
            <a:extLst>
              <a:ext uri="{FF2B5EF4-FFF2-40B4-BE49-F238E27FC236}">
                <a16:creationId xmlns:a16="http://schemas.microsoft.com/office/drawing/2014/main" id="{10E57197-E449-459A-84E2-EE5786F29F33}"/>
              </a:ext>
            </a:extLst>
          </p:cNvPr>
          <p:cNvSpPr txBox="1"/>
          <p:nvPr/>
        </p:nvSpPr>
        <p:spPr>
          <a:xfrm>
            <a:off x="339432" y="3078462"/>
            <a:ext cx="7668275" cy="668789"/>
          </a:xfrm>
          <a:prstGeom prst="rect">
            <a:avLst/>
          </a:prstGeom>
          <a:noFill/>
          <a:ln>
            <a:noFill/>
          </a:ln>
        </p:spPr>
        <p:txBody>
          <a:bodyPr spcFirstLastPara="1" wrap="square" lIns="91425" tIns="91425" rIns="91425" bIns="91425" anchor="t" anchorCtr="0">
            <a:noAutofit/>
          </a:bodyPr>
          <a:lstStyle/>
          <a:p>
            <a:pPr lvl="0" algn="just"/>
            <a:r>
              <a:rPr lang="en-US" sz="1200" b="1" dirty="0" smtClean="0">
                <a:solidFill>
                  <a:schemeClr val="dk1"/>
                </a:solidFill>
              </a:rPr>
              <a:t>COST </a:t>
            </a:r>
            <a:r>
              <a:rPr lang="en-US" sz="1200" dirty="0" smtClean="0">
                <a:solidFill>
                  <a:schemeClr val="dk1"/>
                </a:solidFill>
              </a:rPr>
              <a:t>team aims at studying the non-adiabatic flows/media with or without radiative </a:t>
            </a:r>
            <a:r>
              <a:rPr lang="en-US" sz="1200" dirty="0">
                <a:solidFill>
                  <a:schemeClr val="dk1"/>
                </a:solidFill>
              </a:rPr>
              <a:t>coupling (natural and mixed convection, aerothermal, turbulence, </a:t>
            </a:r>
            <a:r>
              <a:rPr lang="en-US" sz="1200" dirty="0" smtClean="0">
                <a:solidFill>
                  <a:schemeClr val="dk1"/>
                </a:solidFill>
              </a:rPr>
              <a:t>thermo-</a:t>
            </a:r>
            <a:r>
              <a:rPr lang="en-US" sz="1200" dirty="0" err="1" smtClean="0">
                <a:solidFill>
                  <a:schemeClr val="dk1"/>
                </a:solidFill>
              </a:rPr>
              <a:t>solutal</a:t>
            </a:r>
            <a:r>
              <a:rPr lang="en-US" sz="1200" dirty="0" smtClean="0">
                <a:solidFill>
                  <a:schemeClr val="dk1"/>
                </a:solidFill>
              </a:rPr>
              <a:t> </a:t>
            </a:r>
            <a:r>
              <a:rPr lang="en-US" sz="1200" dirty="0">
                <a:solidFill>
                  <a:schemeClr val="dk1"/>
                </a:solidFill>
              </a:rPr>
              <a:t>instability, radiation and double diffusion convection) as well as the </a:t>
            </a:r>
            <a:r>
              <a:rPr lang="en-US" sz="1200" dirty="0" smtClean="0">
                <a:solidFill>
                  <a:schemeClr val="dk1"/>
                </a:solidFill>
              </a:rPr>
              <a:t>development </a:t>
            </a:r>
            <a:r>
              <a:rPr lang="en-US" sz="1200" dirty="0">
                <a:solidFill>
                  <a:schemeClr val="dk1"/>
                </a:solidFill>
              </a:rPr>
              <a:t>and system integration of cooling solutions using </a:t>
            </a:r>
            <a:r>
              <a:rPr lang="en-US" sz="1200" dirty="0" smtClean="0">
                <a:solidFill>
                  <a:schemeClr val="dk1"/>
                </a:solidFill>
              </a:rPr>
              <a:t>two-phase</a:t>
            </a:r>
            <a:r>
              <a:rPr lang="en-US" sz="1200" dirty="0">
                <a:solidFill>
                  <a:schemeClr val="dk1"/>
                </a:solidFill>
              </a:rPr>
              <a:t> flows with or without</a:t>
            </a:r>
            <a:r>
              <a:rPr lang="en-US" sz="1200" dirty="0" smtClean="0">
                <a:solidFill>
                  <a:schemeClr val="dk1"/>
                </a:solidFill>
              </a:rPr>
              <a:t> </a:t>
            </a:r>
            <a:r>
              <a:rPr lang="fr" sz="1200" dirty="0">
                <a:solidFill>
                  <a:schemeClr val="dk1"/>
                </a:solidFill>
              </a:rPr>
              <a:t/>
            </a:r>
            <a:br>
              <a:rPr lang="fr" sz="1200" dirty="0">
                <a:solidFill>
                  <a:schemeClr val="dk1"/>
                </a:solidFill>
              </a:rPr>
            </a:br>
            <a:endParaRPr lang="en-US" sz="1200" dirty="0" smtClean="0">
              <a:solidFill>
                <a:schemeClr val="dk1"/>
              </a:solidFill>
            </a:endParaRPr>
          </a:p>
        </p:txBody>
      </p:sp>
      <p:sp>
        <p:nvSpPr>
          <p:cNvPr id="41" name="Google Shape;64;p13">
            <a:extLst>
              <a:ext uri="{FF2B5EF4-FFF2-40B4-BE49-F238E27FC236}">
                <a16:creationId xmlns:a16="http://schemas.microsoft.com/office/drawing/2014/main" id="{C64D2C98-BC5B-881E-D001-B0E6E6E0948E}"/>
              </a:ext>
            </a:extLst>
          </p:cNvPr>
          <p:cNvSpPr txBox="1"/>
          <p:nvPr/>
        </p:nvSpPr>
        <p:spPr>
          <a:xfrm>
            <a:off x="2729450" y="4787795"/>
            <a:ext cx="2196904" cy="2913417"/>
          </a:xfrm>
          <a:prstGeom prst="rect">
            <a:avLst/>
          </a:prstGeom>
          <a:noFill/>
          <a:ln>
            <a:noFill/>
          </a:ln>
        </p:spPr>
        <p:txBody>
          <a:bodyPr spcFirstLastPara="1" wrap="square" lIns="91425" tIns="91425" rIns="91425" bIns="91425" anchor="t" anchorCtr="0">
            <a:noAutofit/>
          </a:bodyPr>
          <a:lstStyle/>
          <a:p>
            <a:pPr algn="just"/>
            <a:r>
              <a:rPr lang="en-US" sz="1050" dirty="0">
                <a:solidFill>
                  <a:schemeClr val="dk1"/>
                </a:solidFill>
                <a:highlight>
                  <a:srgbClr val="FFFFFF"/>
                </a:highlight>
              </a:rPr>
              <a:t>The high integration and densification in power electronics and new carbon-free engine (due higher adiabatic flame temperature) in aeronautics and transport present increasing challenges for more efficient heat control and cooling means for which phase change systems </a:t>
            </a:r>
            <a:r>
              <a:rPr lang="en-US" sz="1050" dirty="0" smtClean="0">
                <a:solidFill>
                  <a:schemeClr val="dk1"/>
                </a:solidFill>
                <a:highlight>
                  <a:srgbClr val="FFFFFF"/>
                </a:highlight>
              </a:rPr>
              <a:t>are a </a:t>
            </a:r>
            <a:r>
              <a:rPr lang="en-US" sz="1050" dirty="0">
                <a:solidFill>
                  <a:schemeClr val="dk1"/>
                </a:solidFill>
                <a:highlight>
                  <a:srgbClr val="FFFFFF"/>
                </a:highlight>
              </a:rPr>
              <a:t>good </a:t>
            </a:r>
            <a:r>
              <a:rPr lang="en-US" sz="1050" dirty="0" smtClean="0">
                <a:solidFill>
                  <a:schemeClr val="dk1"/>
                </a:solidFill>
                <a:highlight>
                  <a:srgbClr val="FFFFFF"/>
                </a:highlight>
              </a:rPr>
              <a:t>candidate. </a:t>
            </a:r>
            <a:r>
              <a:rPr lang="en-US" sz="1050" dirty="0">
                <a:solidFill>
                  <a:schemeClr val="dk1"/>
                </a:solidFill>
                <a:highlight>
                  <a:srgbClr val="FFFFFF"/>
                </a:highlight>
              </a:rPr>
              <a:t>One of the possible solutions to be used are passive two-phase loops, in which heat transfer is associated with the change of state of the fluid. The loop is illustrated in Fig. 1. It consists of a closed duct partially filled with a liquid in a close-to-thermodynamic-equilibrium state with its vapor phase. </a:t>
            </a:r>
            <a:endParaRPr sz="1050" dirty="0">
              <a:solidFill>
                <a:schemeClr val="dk1"/>
              </a:solidFill>
              <a:highlight>
                <a:srgbClr val="FFFFFF"/>
              </a:highlight>
            </a:endParaRPr>
          </a:p>
        </p:txBody>
      </p:sp>
      <p:pic>
        <p:nvPicPr>
          <p:cNvPr id="47" name="Image 46"/>
          <p:cNvPicPr/>
          <p:nvPr/>
        </p:nvPicPr>
        <p:blipFill>
          <a:blip r:embed="rId5">
            <a:extLst>
              <a:ext uri="{28A0092B-C50C-407E-A947-70E740481C1C}">
                <a14:useLocalDpi xmlns:a14="http://schemas.microsoft.com/office/drawing/2010/main" val="0"/>
              </a:ext>
            </a:extLst>
          </a:blip>
          <a:srcRect/>
          <a:stretch>
            <a:fillRect/>
          </a:stretch>
        </p:blipFill>
        <p:spPr bwMode="auto">
          <a:xfrm>
            <a:off x="512620" y="4817705"/>
            <a:ext cx="1907299" cy="2509060"/>
          </a:xfrm>
          <a:prstGeom prst="rect">
            <a:avLst/>
          </a:prstGeom>
          <a:noFill/>
          <a:ln>
            <a:noFill/>
          </a:ln>
        </p:spPr>
      </p:pic>
      <p:pic>
        <p:nvPicPr>
          <p:cNvPr id="12" name="Image 11"/>
          <p:cNvPicPr>
            <a:picLocks noChangeAspect="1"/>
          </p:cNvPicPr>
          <p:nvPr/>
        </p:nvPicPr>
        <p:blipFill rotWithShape="1">
          <a:blip r:embed="rId6">
            <a:extLst>
              <a:ext uri="{28A0092B-C50C-407E-A947-70E740481C1C}">
                <a14:useLocalDpi xmlns:a14="http://schemas.microsoft.com/office/drawing/2010/main" val="0"/>
              </a:ext>
            </a:extLst>
          </a:blip>
          <a:srcRect l="33242" r="-1801"/>
          <a:stretch/>
        </p:blipFill>
        <p:spPr>
          <a:xfrm>
            <a:off x="7967214" y="2139440"/>
            <a:ext cx="2142683" cy="1419915"/>
          </a:xfrm>
          <a:prstGeom prst="rect">
            <a:avLst/>
          </a:prstGeom>
        </p:spPr>
      </p:pic>
      <p:grpSp>
        <p:nvGrpSpPr>
          <p:cNvPr id="19" name="Groupe 18"/>
          <p:cNvGrpSpPr/>
          <p:nvPr/>
        </p:nvGrpSpPr>
        <p:grpSpPr>
          <a:xfrm>
            <a:off x="5628367" y="9576201"/>
            <a:ext cx="4207032" cy="836334"/>
            <a:chOff x="5488889" y="7192335"/>
            <a:chExt cx="4207032" cy="836334"/>
          </a:xfrm>
        </p:grpSpPr>
        <p:pic>
          <p:nvPicPr>
            <p:cNvPr id="48" name="Imag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8889" y="7192335"/>
              <a:ext cx="1390385" cy="705786"/>
            </a:xfrm>
            <a:prstGeom prst="rect">
              <a:avLst/>
            </a:prstGeom>
          </p:spPr>
        </p:pic>
        <p:pic>
          <p:nvPicPr>
            <p:cNvPr id="49" name="Image 48"/>
            <p:cNvPicPr>
              <a:picLocks noChangeAspect="1"/>
            </p:cNvPicPr>
            <p:nvPr/>
          </p:nvPicPr>
          <p:blipFill rotWithShape="1">
            <a:blip r:embed="rId8">
              <a:extLst>
                <a:ext uri="{28A0092B-C50C-407E-A947-70E740481C1C}">
                  <a14:useLocalDpi xmlns:a14="http://schemas.microsoft.com/office/drawing/2010/main" val="0"/>
                </a:ext>
              </a:extLst>
            </a:blip>
            <a:srcRect t="2903"/>
            <a:stretch/>
          </p:blipFill>
          <p:spPr>
            <a:xfrm>
              <a:off x="6842459" y="7266724"/>
              <a:ext cx="1557237" cy="583259"/>
            </a:xfrm>
            <a:prstGeom prst="rect">
              <a:avLst/>
            </a:prstGeom>
          </p:spPr>
        </p:pic>
        <p:cxnSp>
          <p:nvCxnSpPr>
            <p:cNvPr id="51" name="Connecteur droit 50"/>
            <p:cNvCxnSpPr/>
            <p:nvPr/>
          </p:nvCxnSpPr>
          <p:spPr>
            <a:xfrm flipV="1">
              <a:off x="6168986" y="7228747"/>
              <a:ext cx="218440"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V="1">
              <a:off x="6391236" y="7211602"/>
              <a:ext cx="543560" cy="6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flipV="1">
              <a:off x="6941781" y="7218587"/>
              <a:ext cx="85090" cy="116205"/>
            </a:xfrm>
            <a:prstGeom prst="line">
              <a:avLst/>
            </a:prstGeom>
            <a:ln>
              <a:headEnd type="stealth"/>
              <a:tailEnd type="none"/>
            </a:ln>
          </p:spPr>
          <p:style>
            <a:lnRef idx="1">
              <a:schemeClr val="accent1"/>
            </a:lnRef>
            <a:fillRef idx="0">
              <a:schemeClr val="accent1"/>
            </a:fillRef>
            <a:effectRef idx="0">
              <a:schemeClr val="accent1"/>
            </a:effectRef>
            <a:fontRef idx="minor">
              <a:schemeClr val="tx1"/>
            </a:fontRef>
          </p:style>
        </p:cxnSp>
        <p:pic>
          <p:nvPicPr>
            <p:cNvPr id="55" name="Image 54"/>
            <p:cNvPicPr/>
            <p:nvPr/>
          </p:nvPicPr>
          <p:blipFill rotWithShape="1">
            <a:blip r:embed="rId9" cstate="print">
              <a:extLst>
                <a:ext uri="{28A0092B-C50C-407E-A947-70E740481C1C}">
                  <a14:useLocalDpi xmlns:a14="http://schemas.microsoft.com/office/drawing/2010/main" val="0"/>
                </a:ext>
              </a:extLst>
            </a:blip>
            <a:srcRect l="20597" t="56678" r="46858" b="30264"/>
            <a:stretch/>
          </p:blipFill>
          <p:spPr bwMode="auto">
            <a:xfrm>
              <a:off x="8409905" y="7248155"/>
              <a:ext cx="1286016" cy="780514"/>
            </a:xfrm>
            <a:prstGeom prst="rect">
              <a:avLst/>
            </a:prstGeom>
            <a:ln>
              <a:noFill/>
            </a:ln>
            <a:extLst>
              <a:ext uri="{53640926-AAD7-44D8-BBD7-CCE9431645EC}">
                <a14:shadowObscured xmlns:a14="http://schemas.microsoft.com/office/drawing/2010/main"/>
              </a:ext>
            </a:extLst>
          </p:spPr>
        </p:pic>
        <p:cxnSp>
          <p:nvCxnSpPr>
            <p:cNvPr id="56" name="Connecteur droit 55"/>
            <p:cNvCxnSpPr/>
            <p:nvPr/>
          </p:nvCxnSpPr>
          <p:spPr>
            <a:xfrm flipH="1" flipV="1">
              <a:off x="7071134" y="7837581"/>
              <a:ext cx="102870" cy="102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7174639" y="7936641"/>
              <a:ext cx="13061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8490994" y="7781066"/>
              <a:ext cx="105410" cy="158750"/>
            </a:xfrm>
            <a:prstGeom prst="line">
              <a:avLst/>
            </a:prstGeom>
            <a:ln>
              <a:headEnd type="stealth"/>
              <a:tailEnd type="none"/>
            </a:ln>
          </p:spPr>
          <p:style>
            <a:lnRef idx="1">
              <a:schemeClr val="accent1"/>
            </a:lnRef>
            <a:fillRef idx="0">
              <a:schemeClr val="accent1"/>
            </a:fillRef>
            <a:effectRef idx="0">
              <a:schemeClr val="accent1"/>
            </a:effectRef>
            <a:fontRef idx="minor">
              <a:schemeClr val="tx1"/>
            </a:fontRef>
          </p:style>
        </p:cxnSp>
      </p:grpSp>
      <p:sp>
        <p:nvSpPr>
          <p:cNvPr id="62" name="Google Shape;74;p13"/>
          <p:cNvSpPr txBox="1"/>
          <p:nvPr/>
        </p:nvSpPr>
        <p:spPr>
          <a:xfrm>
            <a:off x="6606363" y="12478774"/>
            <a:ext cx="3558812" cy="677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100" b="1" dirty="0" smtClean="0">
                <a:solidFill>
                  <a:srgbClr val="00197F"/>
                </a:solidFill>
              </a:rPr>
              <a:t>SALARY: </a:t>
            </a:r>
            <a:r>
              <a:rPr lang="fr" sz="1100" dirty="0" smtClean="0">
                <a:solidFill>
                  <a:srgbClr val="00197F"/>
                </a:solidFill>
              </a:rPr>
              <a:t>between 2100 and 2300 € gross per month</a:t>
            </a:r>
          </a:p>
          <a:p>
            <a:pPr marL="0" lvl="0" indent="0" algn="l" rtl="0">
              <a:spcBef>
                <a:spcPts val="0"/>
              </a:spcBef>
              <a:spcAft>
                <a:spcPts val="0"/>
              </a:spcAft>
              <a:buClr>
                <a:schemeClr val="dk1"/>
              </a:buClr>
              <a:buSzPts val="1100"/>
              <a:buFont typeface="Arial"/>
              <a:buNone/>
            </a:pPr>
            <a:r>
              <a:rPr lang="fr" sz="1100" b="1" dirty="0" smtClean="0">
                <a:solidFill>
                  <a:srgbClr val="00197F"/>
                </a:solidFill>
              </a:rPr>
              <a:t>Ph.D. duration: </a:t>
            </a:r>
            <a:r>
              <a:rPr lang="fr" sz="1100" dirty="0" smtClean="0">
                <a:solidFill>
                  <a:srgbClr val="00197F"/>
                </a:solidFill>
              </a:rPr>
              <a:t>36 mouths</a:t>
            </a:r>
            <a:endParaRPr lang="fr" sz="1100" dirty="0">
              <a:solidFill>
                <a:srgbClr val="00197F"/>
              </a:solidFill>
            </a:endParaRPr>
          </a:p>
          <a:p>
            <a:pPr>
              <a:buClr>
                <a:schemeClr val="dk1"/>
              </a:buClr>
              <a:buSzPts val="1100"/>
            </a:pPr>
            <a:r>
              <a:rPr lang="fr-FR" sz="1100" b="1" dirty="0" smtClean="0">
                <a:solidFill>
                  <a:srgbClr val="00197F"/>
                </a:solidFill>
              </a:rPr>
              <a:t>Start time</a:t>
            </a:r>
            <a:r>
              <a:rPr lang="fr-FR" sz="1100" dirty="0" smtClean="0">
                <a:solidFill>
                  <a:srgbClr val="00197F"/>
                </a:solidFill>
              </a:rPr>
              <a:t>:</a:t>
            </a:r>
            <a:r>
              <a:rPr lang="fr-FR" sz="1100" b="1" i="1" dirty="0" smtClean="0">
                <a:solidFill>
                  <a:srgbClr val="00197F"/>
                </a:solidFill>
              </a:rPr>
              <a:t> </a:t>
            </a:r>
            <a:r>
              <a:rPr lang="fr-FR" sz="1100" dirty="0" err="1" smtClean="0">
                <a:solidFill>
                  <a:srgbClr val="00197F"/>
                </a:solidFill>
              </a:rPr>
              <a:t>October</a:t>
            </a:r>
            <a:r>
              <a:rPr lang="fr-FR" sz="1100" dirty="0" smtClean="0">
                <a:solidFill>
                  <a:srgbClr val="00197F"/>
                </a:solidFill>
              </a:rPr>
              <a:t> 2024 or </a:t>
            </a:r>
            <a:r>
              <a:rPr lang="fr-FR" sz="1100" dirty="0" err="1" smtClean="0">
                <a:solidFill>
                  <a:srgbClr val="00197F"/>
                </a:solidFill>
              </a:rPr>
              <a:t>a.s.a.p</a:t>
            </a:r>
            <a:r>
              <a:rPr lang="fr-FR" sz="1100" dirty="0" smtClean="0">
                <a:solidFill>
                  <a:srgbClr val="00197F"/>
                </a:solidFill>
              </a:rPr>
              <a:t>. </a:t>
            </a:r>
            <a:r>
              <a:rPr lang="fr-FR" sz="1100" dirty="0" err="1" smtClean="0">
                <a:solidFill>
                  <a:srgbClr val="00197F"/>
                </a:solidFill>
              </a:rPr>
              <a:t>after</a:t>
            </a:r>
            <a:endParaRPr lang="fr-FR" sz="1100" dirty="0" smtClean="0">
              <a:solidFill>
                <a:srgbClr val="00197F"/>
              </a:solidFill>
            </a:endParaRPr>
          </a:p>
        </p:txBody>
      </p:sp>
      <p:sp>
        <p:nvSpPr>
          <p:cNvPr id="63" name="Google Shape;65;p13"/>
          <p:cNvSpPr txBox="1"/>
          <p:nvPr/>
        </p:nvSpPr>
        <p:spPr>
          <a:xfrm>
            <a:off x="332724" y="11464400"/>
            <a:ext cx="5200787" cy="992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50" b="1" dirty="0" err="1" smtClean="0">
                <a:solidFill>
                  <a:schemeClr val="dk1"/>
                </a:solidFill>
                <a:highlight>
                  <a:srgbClr val="FFFFFF"/>
                </a:highlight>
              </a:rPr>
              <a:t>Mandatory</a:t>
            </a:r>
            <a:r>
              <a:rPr lang="fr-FR" sz="1050" b="1" dirty="0" smtClean="0">
                <a:solidFill>
                  <a:schemeClr val="dk1"/>
                </a:solidFill>
                <a:highlight>
                  <a:srgbClr val="FFFFFF"/>
                </a:highlight>
              </a:rPr>
              <a:t> </a:t>
            </a:r>
            <a:r>
              <a:rPr lang="fr-FR" sz="1050" b="1" dirty="0" err="1" smtClean="0">
                <a:solidFill>
                  <a:schemeClr val="dk1"/>
                </a:solidFill>
                <a:highlight>
                  <a:srgbClr val="FFFFFF"/>
                </a:highlight>
              </a:rPr>
              <a:t>skills</a:t>
            </a:r>
            <a:r>
              <a:rPr lang="fr-FR" sz="1050" b="1" dirty="0" smtClean="0">
                <a:solidFill>
                  <a:schemeClr val="dk1"/>
                </a:solidFill>
                <a:highlight>
                  <a:srgbClr val="FFFFFF"/>
                </a:highlight>
              </a:rPr>
              <a:t>:</a:t>
            </a:r>
          </a:p>
          <a:p>
            <a:pPr marL="0" lvl="0" indent="0" algn="l" rtl="0">
              <a:spcBef>
                <a:spcPts val="0"/>
              </a:spcBef>
              <a:spcAft>
                <a:spcPts val="0"/>
              </a:spcAft>
              <a:buNone/>
            </a:pPr>
            <a:r>
              <a:rPr lang="fr-FR" sz="1050" dirty="0" smtClean="0">
                <a:solidFill>
                  <a:schemeClr val="dk1"/>
                </a:solidFill>
                <a:highlight>
                  <a:srgbClr val="FFFFFF"/>
                </a:highlight>
              </a:rPr>
              <a:t>1. Good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of PDE for </a:t>
            </a:r>
            <a:r>
              <a:rPr lang="fr-FR" sz="1050" dirty="0" err="1" smtClean="0">
                <a:solidFill>
                  <a:schemeClr val="dk1"/>
                </a:solidFill>
                <a:highlight>
                  <a:srgbClr val="FFFFFF"/>
                </a:highlight>
              </a:rPr>
              <a:t>fluid</a:t>
            </a:r>
            <a:r>
              <a:rPr lang="fr-FR" sz="1050" dirty="0" smtClean="0">
                <a:solidFill>
                  <a:schemeClr val="dk1"/>
                </a:solidFill>
                <a:highlight>
                  <a:srgbClr val="FFFFFF"/>
                </a:highlight>
              </a:rPr>
              <a:t> </a:t>
            </a:r>
            <a:r>
              <a:rPr lang="fr-FR" sz="1050" dirty="0" err="1" smtClean="0">
                <a:solidFill>
                  <a:schemeClr val="dk1"/>
                </a:solidFill>
                <a:highlight>
                  <a:srgbClr val="FFFFFF"/>
                </a:highlight>
              </a:rPr>
              <a:t>mechanics</a:t>
            </a:r>
            <a:r>
              <a:rPr lang="fr-FR" sz="1050" dirty="0">
                <a:solidFill>
                  <a:schemeClr val="dk1"/>
                </a:solidFill>
                <a:highlight>
                  <a:srgbClr val="FFFFFF"/>
                </a:highlight>
              </a:rPr>
              <a:t>/</a:t>
            </a:r>
            <a:r>
              <a:rPr lang="fr-FR" sz="1050" dirty="0" err="1" smtClean="0">
                <a:solidFill>
                  <a:schemeClr val="dk1"/>
                </a:solidFill>
                <a:highlight>
                  <a:srgbClr val="FFFFFF"/>
                </a:highlight>
              </a:rPr>
              <a:t>heat</a:t>
            </a:r>
            <a:r>
              <a:rPr lang="fr-FR" sz="1050" dirty="0" smtClean="0">
                <a:solidFill>
                  <a:schemeClr val="dk1"/>
                </a:solidFill>
                <a:highlight>
                  <a:srgbClr val="FFFFFF"/>
                </a:highlight>
              </a:rPr>
              <a:t> and mass </a:t>
            </a:r>
            <a:r>
              <a:rPr lang="fr-FR" sz="1050" dirty="0" err="1" smtClean="0">
                <a:solidFill>
                  <a:schemeClr val="dk1"/>
                </a:solidFill>
                <a:highlight>
                  <a:srgbClr val="FFFFFF"/>
                </a:highlight>
              </a:rPr>
              <a:t>transfer</a:t>
            </a:r>
            <a:endParaRPr lang="fr-FR" sz="1050" dirty="0" smtClean="0">
              <a:solidFill>
                <a:schemeClr val="dk1"/>
              </a:solidFill>
              <a:highlight>
                <a:srgbClr val="FFFFFF"/>
              </a:highlight>
            </a:endParaRPr>
          </a:p>
          <a:p>
            <a:pPr marL="0" lvl="0" indent="0" algn="l" rtl="0">
              <a:spcBef>
                <a:spcPts val="0"/>
              </a:spcBef>
              <a:spcAft>
                <a:spcPts val="0"/>
              </a:spcAft>
              <a:buNone/>
            </a:pPr>
            <a:r>
              <a:rPr lang="fr-FR" sz="1050" dirty="0" smtClean="0">
                <a:solidFill>
                  <a:schemeClr val="dk1"/>
                </a:solidFill>
                <a:highlight>
                  <a:srgbClr val="FFFFFF"/>
                </a:highlight>
              </a:rPr>
              <a:t>2. Good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of </a:t>
            </a:r>
            <a:r>
              <a:rPr lang="fr-FR" sz="1050" dirty="0" err="1" smtClean="0">
                <a:solidFill>
                  <a:schemeClr val="dk1"/>
                </a:solidFill>
                <a:highlight>
                  <a:srgbClr val="FFFFFF"/>
                </a:highlight>
              </a:rPr>
              <a:t>Numerical</a:t>
            </a:r>
            <a:r>
              <a:rPr lang="fr-FR" sz="1050" dirty="0" smtClean="0">
                <a:solidFill>
                  <a:schemeClr val="dk1"/>
                </a:solidFill>
                <a:highlight>
                  <a:srgbClr val="FFFFFF"/>
                </a:highlight>
              </a:rPr>
              <a:t> </a:t>
            </a:r>
            <a:r>
              <a:rPr lang="fr-FR" sz="1050" dirty="0" err="1" smtClean="0">
                <a:solidFill>
                  <a:schemeClr val="dk1"/>
                </a:solidFill>
                <a:highlight>
                  <a:srgbClr val="FFFFFF"/>
                </a:highlight>
              </a:rPr>
              <a:t>methods</a:t>
            </a:r>
            <a:r>
              <a:rPr lang="fr-FR" sz="1050" dirty="0" smtClean="0">
                <a:solidFill>
                  <a:schemeClr val="dk1"/>
                </a:solidFill>
                <a:highlight>
                  <a:srgbClr val="FFFFFF"/>
                </a:highlight>
              </a:rPr>
              <a:t>/computation </a:t>
            </a:r>
          </a:p>
          <a:p>
            <a:pPr marL="0" lvl="0" indent="0" algn="l" rtl="0">
              <a:spcBef>
                <a:spcPts val="0"/>
              </a:spcBef>
              <a:spcAft>
                <a:spcPts val="0"/>
              </a:spcAft>
              <a:buNone/>
            </a:pPr>
            <a:r>
              <a:rPr lang="fr-FR" sz="1050" dirty="0" smtClean="0">
                <a:solidFill>
                  <a:schemeClr val="dk1"/>
                </a:solidFill>
                <a:highlight>
                  <a:srgbClr val="FFFFFF"/>
                </a:highlight>
              </a:rPr>
              <a:t>3. Good practice of </a:t>
            </a:r>
            <a:r>
              <a:rPr lang="fr-FR" sz="1050" dirty="0" err="1" smtClean="0">
                <a:solidFill>
                  <a:schemeClr val="dk1"/>
                </a:solidFill>
                <a:highlight>
                  <a:srgbClr val="FFFFFF"/>
                </a:highlight>
              </a:rPr>
              <a:t>symbolic</a:t>
            </a:r>
            <a:r>
              <a:rPr lang="fr-FR" sz="1050" dirty="0" smtClean="0">
                <a:solidFill>
                  <a:schemeClr val="dk1"/>
                </a:solidFill>
                <a:highlight>
                  <a:srgbClr val="FFFFFF"/>
                </a:highlight>
              </a:rPr>
              <a:t> </a:t>
            </a:r>
            <a:r>
              <a:rPr lang="fr-FR" sz="1050" dirty="0" err="1" smtClean="0">
                <a:solidFill>
                  <a:schemeClr val="dk1"/>
                </a:solidFill>
                <a:highlight>
                  <a:srgbClr val="FFFFFF"/>
                </a:highlight>
              </a:rPr>
              <a:t>calculus</a:t>
            </a:r>
            <a:endParaRPr lang="fr-FR" sz="1050" dirty="0" smtClean="0">
              <a:solidFill>
                <a:schemeClr val="dk1"/>
              </a:solidFill>
              <a:highlight>
                <a:srgbClr val="FFFFFF"/>
              </a:highlight>
            </a:endParaRPr>
          </a:p>
          <a:p>
            <a:pPr marL="0" lvl="0" indent="0" algn="l" rtl="0">
              <a:spcBef>
                <a:spcPts val="0"/>
              </a:spcBef>
              <a:spcAft>
                <a:spcPts val="0"/>
              </a:spcAft>
              <a:buNone/>
            </a:pPr>
            <a:r>
              <a:rPr lang="fr-FR" sz="1050" dirty="0" smtClean="0">
                <a:solidFill>
                  <a:schemeClr val="dk1"/>
                </a:solidFill>
                <a:highlight>
                  <a:srgbClr val="FFFFFF"/>
                </a:highlight>
              </a:rPr>
              <a:t>4. Good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of Python </a:t>
            </a:r>
            <a:r>
              <a:rPr lang="fr-FR" sz="1050" dirty="0" err="1" smtClean="0">
                <a:solidFill>
                  <a:schemeClr val="dk1"/>
                </a:solidFill>
                <a:highlight>
                  <a:srgbClr val="FFFFFF"/>
                </a:highlight>
              </a:rPr>
              <a:t>scripting</a:t>
            </a:r>
            <a:r>
              <a:rPr lang="fr-FR" sz="1050" dirty="0" smtClean="0">
                <a:solidFill>
                  <a:schemeClr val="dk1"/>
                </a:solidFill>
                <a:highlight>
                  <a:srgbClr val="FFFFFF"/>
                </a:highlight>
              </a:rPr>
              <a:t> </a:t>
            </a:r>
            <a:r>
              <a:rPr lang="fr-FR" sz="1050" dirty="0" err="1" smtClean="0">
                <a:solidFill>
                  <a:schemeClr val="dk1"/>
                </a:solidFill>
                <a:highlight>
                  <a:srgbClr val="FFFFFF"/>
                </a:highlight>
              </a:rPr>
              <a:t>language</a:t>
            </a:r>
            <a:endParaRPr lang="fr-FR" sz="1050" dirty="0" smtClean="0">
              <a:solidFill>
                <a:schemeClr val="dk1"/>
              </a:solidFill>
              <a:highlight>
                <a:srgbClr val="FFFFFF"/>
              </a:highlight>
            </a:endParaRPr>
          </a:p>
        </p:txBody>
      </p:sp>
      <p:sp>
        <p:nvSpPr>
          <p:cNvPr id="66" name="Google Shape;65;p13"/>
          <p:cNvSpPr txBox="1"/>
          <p:nvPr/>
        </p:nvSpPr>
        <p:spPr>
          <a:xfrm>
            <a:off x="5628367" y="11552906"/>
            <a:ext cx="4459546" cy="7765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50" b="1" dirty="0" err="1" smtClean="0">
                <a:solidFill>
                  <a:schemeClr val="dk1"/>
                </a:solidFill>
                <a:highlight>
                  <a:srgbClr val="FFFFFF"/>
                </a:highlight>
              </a:rPr>
              <a:t>Optional</a:t>
            </a:r>
            <a:r>
              <a:rPr lang="fr-FR" sz="1050" b="1" dirty="0" smtClean="0">
                <a:solidFill>
                  <a:schemeClr val="dk1"/>
                </a:solidFill>
                <a:highlight>
                  <a:srgbClr val="FFFFFF"/>
                </a:highlight>
              </a:rPr>
              <a:t> (but </a:t>
            </a:r>
            <a:r>
              <a:rPr lang="fr-FR" sz="1050" b="1" dirty="0" err="1" smtClean="0">
                <a:solidFill>
                  <a:schemeClr val="dk1"/>
                </a:solidFill>
                <a:highlight>
                  <a:srgbClr val="FFFFFF"/>
                </a:highlight>
              </a:rPr>
              <a:t>useful</a:t>
            </a:r>
            <a:r>
              <a:rPr lang="fr-FR" sz="1050" b="1" dirty="0" smtClean="0">
                <a:solidFill>
                  <a:schemeClr val="dk1"/>
                </a:solidFill>
                <a:highlight>
                  <a:srgbClr val="FFFFFF"/>
                </a:highlight>
              </a:rPr>
              <a:t>) </a:t>
            </a:r>
            <a:r>
              <a:rPr lang="fr-FR" sz="1050" b="1" dirty="0" err="1" smtClean="0">
                <a:solidFill>
                  <a:schemeClr val="dk1"/>
                </a:solidFill>
                <a:highlight>
                  <a:srgbClr val="FFFFFF"/>
                </a:highlight>
              </a:rPr>
              <a:t>skills</a:t>
            </a:r>
            <a:r>
              <a:rPr lang="fr-FR" sz="1050" b="1" dirty="0" smtClean="0">
                <a:solidFill>
                  <a:schemeClr val="dk1"/>
                </a:solidFill>
                <a:highlight>
                  <a:srgbClr val="FFFFFF"/>
                </a:highlight>
              </a:rPr>
              <a:t>:</a:t>
            </a:r>
            <a:endParaRPr lang="fr-FR" sz="1050" dirty="0" smtClean="0">
              <a:solidFill>
                <a:schemeClr val="dk1"/>
              </a:solidFill>
              <a:highlight>
                <a:srgbClr val="FFFFFF"/>
              </a:highlight>
            </a:endParaRPr>
          </a:p>
          <a:p>
            <a:pPr marL="0" lvl="0" indent="0" algn="l" rtl="0">
              <a:spcBef>
                <a:spcPts val="0"/>
              </a:spcBef>
              <a:spcAft>
                <a:spcPts val="0"/>
              </a:spcAft>
              <a:buNone/>
            </a:pPr>
            <a:r>
              <a:rPr lang="fr-FR" sz="1050" dirty="0" smtClean="0">
                <a:solidFill>
                  <a:schemeClr val="dk1"/>
                </a:solidFill>
                <a:highlight>
                  <a:srgbClr val="FFFFFF"/>
                </a:highlight>
              </a:rPr>
              <a:t>1.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of </a:t>
            </a:r>
            <a:r>
              <a:rPr lang="fr-FR" sz="1050" dirty="0" err="1" smtClean="0">
                <a:solidFill>
                  <a:schemeClr val="dk1"/>
                </a:solidFill>
                <a:highlight>
                  <a:srgbClr val="FFFFFF"/>
                </a:highlight>
              </a:rPr>
              <a:t>asymptotic</a:t>
            </a:r>
            <a:r>
              <a:rPr lang="fr-FR" sz="1050" dirty="0" smtClean="0">
                <a:solidFill>
                  <a:schemeClr val="dk1"/>
                </a:solidFill>
                <a:highlight>
                  <a:srgbClr val="FFFFFF"/>
                </a:highlight>
              </a:rPr>
              <a:t> </a:t>
            </a:r>
            <a:r>
              <a:rPr lang="fr-FR" sz="1050" dirty="0" err="1" smtClean="0">
                <a:solidFill>
                  <a:schemeClr val="dk1"/>
                </a:solidFill>
                <a:highlight>
                  <a:srgbClr val="FFFFFF"/>
                </a:highlight>
              </a:rPr>
              <a:t>developments</a:t>
            </a:r>
            <a:endParaRPr lang="fr-FR" sz="1050" dirty="0" smtClean="0">
              <a:solidFill>
                <a:schemeClr val="dk1"/>
              </a:solidFill>
              <a:highlight>
                <a:srgbClr val="FFFFFF"/>
              </a:highlight>
            </a:endParaRPr>
          </a:p>
          <a:p>
            <a:pPr lvl="0"/>
            <a:r>
              <a:rPr lang="fr-FR" sz="1050" dirty="0" smtClean="0">
                <a:solidFill>
                  <a:schemeClr val="dk1"/>
                </a:solidFill>
                <a:highlight>
                  <a:srgbClr val="FFFFFF"/>
                </a:highlight>
              </a:rPr>
              <a:t>2. Basic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of </a:t>
            </a:r>
            <a:r>
              <a:rPr lang="fr-FR" sz="1050" dirty="0" err="1" smtClean="0">
                <a:solidFill>
                  <a:schemeClr val="dk1"/>
                </a:solidFill>
                <a:highlight>
                  <a:srgbClr val="FFFFFF"/>
                </a:highlight>
              </a:rPr>
              <a:t>openFOAM</a:t>
            </a:r>
            <a:r>
              <a:rPr lang="fr-FR" sz="1050" dirty="0" smtClean="0">
                <a:solidFill>
                  <a:schemeClr val="dk1"/>
                </a:solidFill>
                <a:highlight>
                  <a:srgbClr val="FFFFFF"/>
                </a:highlight>
              </a:rPr>
              <a:t> </a:t>
            </a:r>
            <a:r>
              <a:rPr lang="fr-FR" sz="1050" dirty="0" err="1" smtClean="0">
                <a:solidFill>
                  <a:schemeClr val="dk1"/>
                </a:solidFill>
                <a:highlight>
                  <a:srgbClr val="FFFFFF"/>
                </a:highlight>
              </a:rPr>
              <a:t>library</a:t>
            </a:r>
            <a:endParaRPr lang="fr-FR" sz="1050" dirty="0" smtClean="0">
              <a:solidFill>
                <a:schemeClr val="dk1"/>
              </a:solidFill>
              <a:highlight>
                <a:srgbClr val="FFFFFF"/>
              </a:highlight>
            </a:endParaRPr>
          </a:p>
          <a:p>
            <a:pPr lvl="0"/>
            <a:r>
              <a:rPr lang="fr-FR" sz="1050" dirty="0" smtClean="0">
                <a:solidFill>
                  <a:schemeClr val="dk1"/>
                </a:solidFill>
                <a:highlight>
                  <a:srgbClr val="FFFFFF"/>
                </a:highlight>
              </a:rPr>
              <a:t>3. </a:t>
            </a:r>
            <a:r>
              <a:rPr lang="fr-FR" sz="1050" dirty="0" err="1" smtClean="0">
                <a:solidFill>
                  <a:schemeClr val="dk1"/>
                </a:solidFill>
                <a:highlight>
                  <a:srgbClr val="FFFFFF"/>
                </a:highlight>
              </a:rPr>
              <a:t>Knowledge</a:t>
            </a:r>
            <a:r>
              <a:rPr lang="fr-FR" sz="1050" dirty="0" smtClean="0">
                <a:solidFill>
                  <a:schemeClr val="dk1"/>
                </a:solidFill>
                <a:highlight>
                  <a:srgbClr val="FFFFFF"/>
                </a:highlight>
              </a:rPr>
              <a:t> </a:t>
            </a:r>
            <a:r>
              <a:rPr lang="fr-FR" sz="1050" dirty="0">
                <a:solidFill>
                  <a:schemeClr val="dk1"/>
                </a:solidFill>
                <a:highlight>
                  <a:srgbClr val="FFFFFF"/>
                </a:highlight>
              </a:rPr>
              <a:t>of C or C++ </a:t>
            </a:r>
            <a:r>
              <a:rPr lang="fr-FR" sz="1050" dirty="0" err="1">
                <a:solidFill>
                  <a:schemeClr val="dk1"/>
                </a:solidFill>
                <a:highlight>
                  <a:srgbClr val="FFFFFF"/>
                </a:highlight>
              </a:rPr>
              <a:t>language</a:t>
            </a:r>
            <a:endParaRPr lang="fr-FR" sz="1050" dirty="0" smtClean="0">
              <a:solidFill>
                <a:schemeClr val="dk1"/>
              </a:solidFill>
              <a:highlight>
                <a:srgbClr val="FFFFFF"/>
              </a:highlight>
            </a:endParaRPr>
          </a:p>
          <a:p>
            <a:pPr marL="0" lvl="0" indent="0" algn="l" rtl="0">
              <a:spcBef>
                <a:spcPts val="0"/>
              </a:spcBef>
              <a:spcAft>
                <a:spcPts val="0"/>
              </a:spcAft>
              <a:buNone/>
            </a:pPr>
            <a:endParaRPr lang="fr-FR" sz="1050" dirty="0" smtClean="0">
              <a:solidFill>
                <a:schemeClr val="dk1"/>
              </a:solidFill>
              <a:highlight>
                <a:srgbClr val="FFFFFF"/>
              </a:highlight>
            </a:endParaRPr>
          </a:p>
          <a:p>
            <a:pPr marL="0" lvl="0" indent="0" algn="l" rtl="0">
              <a:spcBef>
                <a:spcPts val="0"/>
              </a:spcBef>
              <a:spcAft>
                <a:spcPts val="0"/>
              </a:spcAft>
              <a:buNone/>
            </a:pPr>
            <a:endParaRPr sz="1050" dirty="0">
              <a:solidFill>
                <a:schemeClr val="dk1"/>
              </a:solidFill>
              <a:highlight>
                <a:srgbClr val="FFFFFF"/>
              </a:highlight>
            </a:endParaRPr>
          </a:p>
        </p:txBody>
      </p:sp>
      <p:sp>
        <p:nvSpPr>
          <p:cNvPr id="69" name="Google Shape;64;p13">
            <a:extLst>
              <a:ext uri="{FF2B5EF4-FFF2-40B4-BE49-F238E27FC236}">
                <a16:creationId xmlns:a16="http://schemas.microsoft.com/office/drawing/2014/main" id="{10E57197-E449-459A-84E2-EE5786F29F33}"/>
              </a:ext>
            </a:extLst>
          </p:cNvPr>
          <p:cNvSpPr txBox="1"/>
          <p:nvPr/>
        </p:nvSpPr>
        <p:spPr>
          <a:xfrm>
            <a:off x="332724" y="3647080"/>
            <a:ext cx="9832451" cy="606393"/>
          </a:xfrm>
          <a:prstGeom prst="rect">
            <a:avLst/>
          </a:prstGeom>
          <a:noFill/>
          <a:ln>
            <a:noFill/>
          </a:ln>
        </p:spPr>
        <p:txBody>
          <a:bodyPr spcFirstLastPara="1" wrap="square" lIns="91425" tIns="91425" rIns="91425" bIns="91425" anchor="t" anchorCtr="0">
            <a:noAutofit/>
          </a:bodyPr>
          <a:lstStyle/>
          <a:p>
            <a:pPr lvl="0" algn="just"/>
            <a:r>
              <a:rPr lang="en-US" sz="1200" dirty="0" smtClean="0">
                <a:solidFill>
                  <a:schemeClr val="dk1"/>
                </a:solidFill>
              </a:rPr>
              <a:t>phase change. </a:t>
            </a:r>
            <a:r>
              <a:rPr lang="en-US" sz="1200" dirty="0">
                <a:solidFill>
                  <a:schemeClr val="dk1"/>
                </a:solidFill>
              </a:rPr>
              <a:t>In these two areas, research is </a:t>
            </a:r>
            <a:r>
              <a:rPr lang="en-US" sz="1200" dirty="0" smtClean="0">
                <a:solidFill>
                  <a:schemeClr val="dk1"/>
                </a:solidFill>
              </a:rPr>
              <a:t>also led with </a:t>
            </a:r>
            <a:r>
              <a:rPr lang="en-US" sz="1200" dirty="0">
                <a:solidFill>
                  <a:schemeClr val="dk1"/>
                </a:solidFill>
              </a:rPr>
              <a:t>an approach </a:t>
            </a:r>
            <a:r>
              <a:rPr lang="en-US" sz="1200" dirty="0" smtClean="0">
                <a:solidFill>
                  <a:schemeClr val="dk1"/>
                </a:solidFill>
              </a:rPr>
              <a:t>of </a:t>
            </a:r>
            <a:r>
              <a:rPr lang="en-US" sz="1200" dirty="0">
                <a:solidFill>
                  <a:schemeClr val="dk1"/>
                </a:solidFill>
              </a:rPr>
              <a:t>optimization and control of transfers (cooling of engine elements, compact systems, power electronics, control of the quality of the </a:t>
            </a:r>
            <a:r>
              <a:rPr lang="en-US" sz="1200" dirty="0" smtClean="0">
                <a:solidFill>
                  <a:schemeClr val="dk1"/>
                </a:solidFill>
              </a:rPr>
              <a:t>atmosphere </a:t>
            </a:r>
            <a:r>
              <a:rPr lang="en-US" sz="1200" dirty="0">
                <a:solidFill>
                  <a:schemeClr val="dk1"/>
                </a:solidFill>
              </a:rPr>
              <a:t>in </a:t>
            </a:r>
            <a:r>
              <a:rPr lang="en-US" sz="1200" dirty="0" smtClean="0">
                <a:solidFill>
                  <a:schemeClr val="dk1"/>
                </a:solidFill>
              </a:rPr>
              <a:t>passengers compartment, etc.).</a:t>
            </a:r>
            <a:endParaRPr lang="fr" sz="1200" dirty="0">
              <a:solidFill>
                <a:schemeClr val="dk1"/>
              </a:solidFill>
            </a:endParaRPr>
          </a:p>
        </p:txBody>
      </p:sp>
      <p:sp>
        <p:nvSpPr>
          <p:cNvPr id="34" name="Google Shape;74;p13"/>
          <p:cNvSpPr txBox="1"/>
          <p:nvPr/>
        </p:nvSpPr>
        <p:spPr>
          <a:xfrm>
            <a:off x="512620" y="13098468"/>
            <a:ext cx="9447370" cy="471623"/>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1100" b="1" dirty="0" smtClean="0">
                <a:solidFill>
                  <a:srgbClr val="00197F"/>
                </a:solidFill>
              </a:rPr>
              <a:t>Information for accommodation: </a:t>
            </a:r>
            <a:r>
              <a:rPr lang="en-US" sz="1100" dirty="0" smtClean="0">
                <a:solidFill>
                  <a:srgbClr val="00197F"/>
                </a:solidFill>
                <a:hlinkClick r:id="rId10"/>
              </a:rPr>
              <a:t>https://www.euraxess.fr/</a:t>
            </a:r>
            <a:endParaRPr lang="en-US" sz="1100" dirty="0" smtClean="0">
              <a:solidFill>
                <a:srgbClr val="00197F"/>
              </a:solidFill>
            </a:endParaRPr>
          </a:p>
          <a:p>
            <a:pPr>
              <a:buClr>
                <a:schemeClr val="dk1"/>
              </a:buClr>
              <a:buSzPts val="1100"/>
            </a:pPr>
            <a:r>
              <a:rPr lang="en-US" sz="1100" b="1" dirty="0" smtClean="0">
                <a:solidFill>
                  <a:srgbClr val="00197F"/>
                </a:solidFill>
              </a:rPr>
              <a:t>Hosting international students: </a:t>
            </a:r>
            <a:r>
              <a:rPr lang="en-US" sz="1100" i="1" dirty="0" smtClean="0">
                <a:hlinkClick r:id="rId11"/>
              </a:rPr>
              <a:t>marie</a:t>
            </a:r>
            <a:r>
              <a:rPr lang="en-US" sz="1100" dirty="0" smtClean="0">
                <a:hlinkClick r:id="rId11"/>
              </a:rPr>
              <a:t>.</a:t>
            </a:r>
            <a:r>
              <a:rPr lang="en-US" sz="1100" i="1" dirty="0" smtClean="0">
                <a:hlinkClick r:id="rId11"/>
              </a:rPr>
              <a:t>amelie</a:t>
            </a:r>
            <a:r>
              <a:rPr lang="en-US" sz="1100" dirty="0" smtClean="0">
                <a:hlinkClick r:id="rId11"/>
              </a:rPr>
              <a:t>.</a:t>
            </a:r>
            <a:r>
              <a:rPr lang="en-US" sz="1100" i="1" dirty="0" smtClean="0">
                <a:hlinkClick r:id="rId11"/>
              </a:rPr>
              <a:t>masselin</a:t>
            </a:r>
            <a:r>
              <a:rPr lang="en-US" sz="1100" dirty="0" smtClean="0">
                <a:hlinkClick r:id="rId11"/>
              </a:rPr>
              <a:t>@univ-poitiers.fr</a:t>
            </a:r>
            <a:r>
              <a:rPr lang="en-US" sz="1100" dirty="0" smtClean="0"/>
              <a:t> (visa issues, </a:t>
            </a:r>
            <a:r>
              <a:rPr lang="en-US" sz="1100" dirty="0" smtClean="0">
                <a:solidFill>
                  <a:schemeClr val="tx1"/>
                </a:solidFill>
                <a:latin typeface="Arial Unicode MS"/>
              </a:rPr>
              <a:t>health care </a:t>
            </a:r>
            <a:r>
              <a:rPr lang="en-US" altLang="fr-FR" sz="1100" dirty="0" smtClean="0">
                <a:solidFill>
                  <a:schemeClr val="tx1"/>
                </a:solidFill>
                <a:latin typeface="Arial Unicode MS"/>
              </a:rPr>
              <a:t>coverage, nursery or school for children, etc.)</a:t>
            </a:r>
            <a:r>
              <a:rPr lang="en-US" altLang="fr-FR" sz="800" dirty="0" smtClean="0">
                <a:solidFill>
                  <a:schemeClr val="tx1"/>
                </a:solidFill>
              </a:rPr>
              <a:t> </a:t>
            </a:r>
            <a:endParaRPr lang="en-US" altLang="fr-FR" sz="2400" dirty="0" smtClean="0">
              <a:solidFill>
                <a:schemeClr val="tx1"/>
              </a:solidFill>
              <a:latin typeface="Arial" panose="020B0604020202020204" pitchFamily="34" charset="0"/>
            </a:endParaRPr>
          </a:p>
          <a:p>
            <a:pPr lvl="0">
              <a:buClr>
                <a:schemeClr val="dk1"/>
              </a:buClr>
              <a:buSzPts val="1100"/>
            </a:pPr>
            <a:r>
              <a:rPr lang="en-US" sz="1100" dirty="0" smtClean="0"/>
              <a:t> </a:t>
            </a:r>
            <a:endParaRPr lang="en-US" sz="1100" dirty="0" smtClean="0">
              <a:solidFill>
                <a:srgbClr val="00197F"/>
              </a:solidFill>
            </a:endParaRPr>
          </a:p>
        </p:txBody>
      </p:sp>
      <p:sp>
        <p:nvSpPr>
          <p:cNvPr id="35" name="Google Shape;74;p13"/>
          <p:cNvSpPr txBox="1"/>
          <p:nvPr/>
        </p:nvSpPr>
        <p:spPr>
          <a:xfrm>
            <a:off x="3618026" y="12478774"/>
            <a:ext cx="2829436" cy="4041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100" b="1" dirty="0" smtClean="0">
                <a:solidFill>
                  <a:srgbClr val="00197F"/>
                </a:solidFill>
              </a:rPr>
              <a:t>International applications are </a:t>
            </a:r>
            <a:r>
              <a:rPr lang="fr-FR" sz="1100" b="1" dirty="0" err="1" smtClean="0">
                <a:solidFill>
                  <a:srgbClr val="00197F"/>
                </a:solidFill>
              </a:rPr>
              <a:t>welcome</a:t>
            </a:r>
            <a:endParaRPr lang="fr" sz="1100" b="1" i="1" dirty="0">
              <a:solidFill>
                <a:srgbClr val="00197F"/>
              </a:solidFill>
            </a:endParaRPr>
          </a:p>
          <a:p>
            <a:pPr>
              <a:buClr>
                <a:schemeClr val="dk1"/>
              </a:buClr>
              <a:buSzPts val="1100"/>
            </a:pPr>
            <a:endParaRPr lang="fr-FR" sz="1100" b="1" i="1" dirty="0" smtClean="0">
              <a:solidFill>
                <a:srgbClr val="00197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3609</TotalTime>
  <Words>1021</Words>
  <Application>Microsoft Office PowerPoint</Application>
  <PresentationFormat>Personnalisé</PresentationFormat>
  <Paragraphs>35</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Arial Unicode MS</vt:lpstr>
      <vt:lpstr>Simple Light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Lila Bléneau</dc:creator>
  <cp:lastModifiedBy>BENSELAMA Adel Mustapha</cp:lastModifiedBy>
  <cp:revision>48</cp:revision>
  <dcterms:modified xsi:type="dcterms:W3CDTF">2024-03-16T14:19:39Z</dcterms:modified>
</cp:coreProperties>
</file>